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5222" r:id="rId1"/>
  </p:sldMasterIdLst>
  <p:notesMasterIdLst>
    <p:notesMasterId r:id="rId57"/>
  </p:notesMasterIdLst>
  <p:handoutMasterIdLst>
    <p:handoutMasterId r:id="rId58"/>
  </p:handoutMasterIdLst>
  <p:sldIdLst>
    <p:sldId id="394" r:id="rId2"/>
    <p:sldId id="391" r:id="rId3"/>
    <p:sldId id="481" r:id="rId4"/>
    <p:sldId id="480" r:id="rId5"/>
    <p:sldId id="482" r:id="rId6"/>
    <p:sldId id="376" r:id="rId7"/>
    <p:sldId id="477" r:id="rId8"/>
    <p:sldId id="422" r:id="rId9"/>
    <p:sldId id="423" r:id="rId10"/>
    <p:sldId id="397" r:id="rId11"/>
    <p:sldId id="483" r:id="rId12"/>
    <p:sldId id="377" r:id="rId13"/>
    <p:sldId id="378" r:id="rId14"/>
    <p:sldId id="425" r:id="rId15"/>
    <p:sldId id="490" r:id="rId16"/>
    <p:sldId id="424" r:id="rId17"/>
    <p:sldId id="426" r:id="rId18"/>
    <p:sldId id="478" r:id="rId19"/>
    <p:sldId id="484" r:id="rId20"/>
    <p:sldId id="428" r:id="rId21"/>
    <p:sldId id="452" r:id="rId22"/>
    <p:sldId id="470" r:id="rId23"/>
    <p:sldId id="380" r:id="rId24"/>
    <p:sldId id="485" r:id="rId25"/>
    <p:sldId id="381" r:id="rId26"/>
    <p:sldId id="432" r:id="rId27"/>
    <p:sldId id="462" r:id="rId28"/>
    <p:sldId id="468" r:id="rId29"/>
    <p:sldId id="493" r:id="rId30"/>
    <p:sldId id="494" r:id="rId31"/>
    <p:sldId id="408" r:id="rId32"/>
    <p:sldId id="464" r:id="rId33"/>
    <p:sldId id="444" r:id="rId34"/>
    <p:sldId id="445" r:id="rId35"/>
    <p:sldId id="486" r:id="rId36"/>
    <p:sldId id="439" r:id="rId37"/>
    <p:sldId id="475" r:id="rId38"/>
    <p:sldId id="457" r:id="rId39"/>
    <p:sldId id="459" r:id="rId40"/>
    <p:sldId id="436" r:id="rId41"/>
    <p:sldId id="487" r:id="rId42"/>
    <p:sldId id="409" r:id="rId43"/>
    <p:sldId id="410" r:id="rId44"/>
    <p:sldId id="466" r:id="rId45"/>
    <p:sldId id="467" r:id="rId46"/>
    <p:sldId id="472" r:id="rId47"/>
    <p:sldId id="465" r:id="rId48"/>
    <p:sldId id="489" r:id="rId49"/>
    <p:sldId id="492" r:id="rId50"/>
    <p:sldId id="495" r:id="rId51"/>
    <p:sldId id="412" r:id="rId52"/>
    <p:sldId id="491" r:id="rId53"/>
    <p:sldId id="488" r:id="rId54"/>
    <p:sldId id="384" r:id="rId55"/>
    <p:sldId id="390" r:id="rId56"/>
  </p:sldIdLst>
  <p:sldSz cx="9144000" cy="6858000" type="screen4x3"/>
  <p:notesSz cx="6980238" cy="9144000"/>
  <p:defaultTextStyle>
    <a:defPPr>
      <a:defRPr lang="es-CO"/>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0A8"/>
    <a:srgbClr val="419FE2"/>
    <a:srgbClr val="0000E1"/>
    <a:srgbClr val="00AEEF"/>
    <a:srgbClr val="F55151"/>
    <a:srgbClr val="FFFFFF"/>
    <a:srgbClr val="FEFEFE"/>
    <a:srgbClr val="F60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90" autoAdjust="0"/>
    <p:restoredTop sz="95065" autoAdjust="0"/>
  </p:normalViewPr>
  <p:slideViewPr>
    <p:cSldViewPr showGuides="1">
      <p:cViewPr varScale="1">
        <p:scale>
          <a:sx n="88" d="100"/>
          <a:sy n="88" d="100"/>
        </p:scale>
        <p:origin x="161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martinez\Desktop\smartinez_local\Planes%20de%20Contingencia\PdC%202a%20temporada%20de%20lluvias%202017\Reporte%20final%201a%20temporada%20de%20lluvias\10.07.2017%20bitacora%20Marzo%20Mayo%20201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857209621337E-2"/>
          <c:y val="4.0517083999465735E-2"/>
          <c:w val="0.92541427903786644"/>
          <c:h val="0.75601063382990297"/>
        </c:manualLayout>
      </c:layout>
      <c:barChart>
        <c:barDir val="col"/>
        <c:grouping val="clustered"/>
        <c:varyColors val="0"/>
        <c:ser>
          <c:idx val="0"/>
          <c:order val="0"/>
          <c:tx>
            <c:strRef>
              <c:f>'Por mes'!$C$2</c:f>
              <c:strCache>
                <c:ptCount val="1"/>
                <c:pt idx="0">
                  <c:v>Marzo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'Por mes'!$B$3:$B$8</c:f>
              <c:strCache>
                <c:ptCount val="6"/>
                <c:pt idx="0">
                  <c:v>Emergencias Silviculturales </c:v>
                </c:pt>
                <c:pt idx="1">
                  <c:v>Movimientos en masa</c:v>
                </c:pt>
                <c:pt idx="2">
                  <c:v>Encharcamientos</c:v>
                </c:pt>
                <c:pt idx="3">
                  <c:v>Vendavales</c:v>
                </c:pt>
                <c:pt idx="4">
                  <c:v>Riesgo de colapso - movimientos en masa</c:v>
                </c:pt>
                <c:pt idx="5">
                  <c:v>Otros</c:v>
                </c:pt>
              </c:strCache>
            </c:strRef>
          </c:cat>
          <c:val>
            <c:numRef>
              <c:f>'Por mes'!$C$3:$C$8</c:f>
              <c:numCache>
                <c:formatCode>General</c:formatCode>
                <c:ptCount val="6"/>
                <c:pt idx="0">
                  <c:v>77</c:v>
                </c:pt>
                <c:pt idx="1">
                  <c:v>31</c:v>
                </c:pt>
                <c:pt idx="2">
                  <c:v>47</c:v>
                </c:pt>
                <c:pt idx="3">
                  <c:v>0</c:v>
                </c:pt>
                <c:pt idx="4">
                  <c:v>21</c:v>
                </c:pt>
                <c:pt idx="5">
                  <c:v>13</c:v>
                </c:pt>
              </c:numCache>
            </c:numRef>
          </c:val>
        </c:ser>
        <c:ser>
          <c:idx val="1"/>
          <c:order val="1"/>
          <c:tx>
            <c:strRef>
              <c:f>'Por mes'!$D$2</c:f>
              <c:strCache>
                <c:ptCount val="1"/>
                <c:pt idx="0">
                  <c:v>Abril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'Por mes'!$B$3:$B$8</c:f>
              <c:strCache>
                <c:ptCount val="6"/>
                <c:pt idx="0">
                  <c:v>Emergencias Silviculturales </c:v>
                </c:pt>
                <c:pt idx="1">
                  <c:v>Movimientos en masa</c:v>
                </c:pt>
                <c:pt idx="2">
                  <c:v>Encharcamientos</c:v>
                </c:pt>
                <c:pt idx="3">
                  <c:v>Vendavales</c:v>
                </c:pt>
                <c:pt idx="4">
                  <c:v>Riesgo de colapso - movimientos en masa</c:v>
                </c:pt>
                <c:pt idx="5">
                  <c:v>Otros</c:v>
                </c:pt>
              </c:strCache>
            </c:strRef>
          </c:cat>
          <c:val>
            <c:numRef>
              <c:f>'Por mes'!$D$3:$D$8</c:f>
              <c:numCache>
                <c:formatCode>General</c:formatCode>
                <c:ptCount val="6"/>
                <c:pt idx="0">
                  <c:v>115</c:v>
                </c:pt>
                <c:pt idx="1">
                  <c:v>5</c:v>
                </c:pt>
                <c:pt idx="2">
                  <c:v>40</c:v>
                </c:pt>
                <c:pt idx="3">
                  <c:v>0</c:v>
                </c:pt>
                <c:pt idx="4">
                  <c:v>1</c:v>
                </c:pt>
                <c:pt idx="5">
                  <c:v>2</c:v>
                </c:pt>
              </c:numCache>
            </c:numRef>
          </c:val>
        </c:ser>
        <c:ser>
          <c:idx val="2"/>
          <c:order val="2"/>
          <c:tx>
            <c:strRef>
              <c:f>'Por mes'!$E$2</c:f>
              <c:strCache>
                <c:ptCount val="1"/>
                <c:pt idx="0">
                  <c:v>Mayo</c:v>
                </c:pt>
              </c:strCache>
            </c:strRef>
          </c:tx>
          <c:spPr>
            <a:solidFill>
              <a:schemeClr val="accent6"/>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'Por mes'!$B$3:$B$8</c:f>
              <c:strCache>
                <c:ptCount val="6"/>
                <c:pt idx="0">
                  <c:v>Emergencias Silviculturales </c:v>
                </c:pt>
                <c:pt idx="1">
                  <c:v>Movimientos en masa</c:v>
                </c:pt>
                <c:pt idx="2">
                  <c:v>Encharcamientos</c:v>
                </c:pt>
                <c:pt idx="3">
                  <c:v>Vendavales</c:v>
                </c:pt>
                <c:pt idx="4">
                  <c:v>Riesgo de colapso - movimientos en masa</c:v>
                </c:pt>
                <c:pt idx="5">
                  <c:v>Otros</c:v>
                </c:pt>
              </c:strCache>
            </c:strRef>
          </c:cat>
          <c:val>
            <c:numRef>
              <c:f>'Por mes'!$E$3:$E$8</c:f>
              <c:numCache>
                <c:formatCode>General</c:formatCode>
                <c:ptCount val="6"/>
                <c:pt idx="0">
                  <c:v>131</c:v>
                </c:pt>
                <c:pt idx="1">
                  <c:v>49</c:v>
                </c:pt>
                <c:pt idx="2">
                  <c:v>93</c:v>
                </c:pt>
                <c:pt idx="3">
                  <c:v>3</c:v>
                </c:pt>
                <c:pt idx="4">
                  <c:v>35</c:v>
                </c:pt>
                <c:pt idx="5">
                  <c:v>9</c:v>
                </c:pt>
              </c:numCache>
            </c:numRef>
          </c:val>
        </c:ser>
        <c:ser>
          <c:idx val="3"/>
          <c:order val="3"/>
          <c:tx>
            <c:strRef>
              <c:f>'Por mes'!$F$2</c:f>
              <c:strCache>
                <c:ptCount val="1"/>
                <c:pt idx="0">
                  <c:v>Junio</c:v>
                </c:pt>
              </c:strCache>
            </c:strRef>
          </c:tx>
          <c:spPr>
            <a:solidFill>
              <a:schemeClr val="accent2">
                <a:lumMod val="60000"/>
              </a:schemeClr>
            </a:solidFill>
            <a:ln>
              <a:noFill/>
            </a:ln>
            <a:effectLst/>
          </c:spPr>
          <c:invertIfNegative val="0"/>
          <c:cat>
            <c:strRef>
              <c:f>'Por mes'!$B$3:$B$8</c:f>
              <c:strCache>
                <c:ptCount val="6"/>
                <c:pt idx="0">
                  <c:v>Emergencias Silviculturales </c:v>
                </c:pt>
                <c:pt idx="1">
                  <c:v>Movimientos en masa</c:v>
                </c:pt>
                <c:pt idx="2">
                  <c:v>Encharcamientos</c:v>
                </c:pt>
                <c:pt idx="3">
                  <c:v>Vendavales</c:v>
                </c:pt>
                <c:pt idx="4">
                  <c:v>Riesgo de colapso - movimientos en masa</c:v>
                </c:pt>
                <c:pt idx="5">
                  <c:v>Otros</c:v>
                </c:pt>
              </c:strCache>
            </c:strRef>
          </c:cat>
          <c:val>
            <c:numRef>
              <c:f>'Por mes'!$F$3:$F$8</c:f>
              <c:numCache>
                <c:formatCode>General</c:formatCode>
                <c:ptCount val="6"/>
                <c:pt idx="0">
                  <c:v>0</c:v>
                </c:pt>
                <c:pt idx="1">
                  <c:v>12</c:v>
                </c:pt>
                <c:pt idx="2">
                  <c:v>7</c:v>
                </c:pt>
                <c:pt idx="3">
                  <c:v>0</c:v>
                </c:pt>
                <c:pt idx="4">
                  <c:v>1</c:v>
                </c:pt>
                <c:pt idx="5">
                  <c:v>0</c:v>
                </c:pt>
              </c:numCache>
            </c:numRef>
          </c:val>
        </c:ser>
        <c:dLbls>
          <c:showLegendKey val="0"/>
          <c:showVal val="0"/>
          <c:showCatName val="0"/>
          <c:showSerName val="0"/>
          <c:showPercent val="0"/>
          <c:showBubbleSize val="0"/>
        </c:dLbls>
        <c:gapWidth val="219"/>
        <c:overlap val="-27"/>
        <c:axId val="349306144"/>
        <c:axId val="349306704"/>
      </c:barChart>
      <c:catAx>
        <c:axId val="34930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349306704"/>
        <c:crosses val="autoZero"/>
        <c:auto val="1"/>
        <c:lblAlgn val="ctr"/>
        <c:lblOffset val="100"/>
        <c:noMultiLvlLbl val="0"/>
      </c:catAx>
      <c:valAx>
        <c:axId val="349306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S"/>
                  <a:t>Nº</a:t>
                </a:r>
                <a:r>
                  <a:rPr lang="es-ES" baseline="0"/>
                  <a:t> de eventos</a:t>
                </a:r>
                <a:endParaRPr lang="es-ES"/>
              </a:p>
            </c:rich>
          </c:tx>
          <c:layout>
            <c:manualLayout>
              <c:xMode val="edge"/>
              <c:yMode val="edge"/>
              <c:x val="7.0965485010389085E-3"/>
              <c:y val="0.251086445550988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349306144"/>
        <c:crosses val="autoZero"/>
        <c:crossBetween val="between"/>
      </c:valAx>
      <c:spPr>
        <a:noFill/>
        <a:ln>
          <a:noFill/>
        </a:ln>
        <a:effectLst/>
      </c:spPr>
    </c:plotArea>
    <c:legend>
      <c:legendPos val="b"/>
      <c:layout>
        <c:manualLayout>
          <c:xMode val="edge"/>
          <c:yMode val="edge"/>
          <c:x val="0.59007064741907267"/>
          <c:y val="0.93360392744469378"/>
          <c:w val="0.40901881014873143"/>
          <c:h val="5.907235874736584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legend>
    <c:plotVisOnly val="1"/>
    <c:dispBlanksAs val="gap"/>
    <c:showDLblsOverMax val="0"/>
  </c:chart>
  <c:spPr>
    <a:noFill/>
    <a:ln>
      <a:solidFill>
        <a:schemeClr val="tx1"/>
      </a:solidFill>
    </a:ln>
    <a:effectLst/>
  </c:spPr>
  <c:txPr>
    <a:bodyPr/>
    <a:lstStyle/>
    <a:p>
      <a:pPr>
        <a:defRPr>
          <a:latin typeface="Arial" panose="020B0604020202020204" pitchFamily="34" charset="0"/>
          <a:cs typeface="Arial" panose="020B0604020202020204" pitchFamily="34"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24188"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2 Marcador de fecha"/>
          <p:cNvSpPr>
            <a:spLocks noGrp="1"/>
          </p:cNvSpPr>
          <p:nvPr>
            <p:ph type="dt" sz="quarter" idx="1"/>
          </p:nvPr>
        </p:nvSpPr>
        <p:spPr>
          <a:xfrm>
            <a:off x="3954463" y="0"/>
            <a:ext cx="3024187"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426B397-45EB-4F6F-98E9-1F50B4BFA3A7}" type="datetimeFigureOut">
              <a:rPr lang="es-CO"/>
              <a:pPr>
                <a:defRPr/>
              </a:pPr>
              <a:t>18/10/2017</a:t>
            </a:fld>
            <a:endParaRPr lang="es-CO"/>
          </a:p>
        </p:txBody>
      </p:sp>
      <p:sp>
        <p:nvSpPr>
          <p:cNvPr id="4" name="3 Marcador de pie de página"/>
          <p:cNvSpPr>
            <a:spLocks noGrp="1"/>
          </p:cNvSpPr>
          <p:nvPr>
            <p:ph type="ftr" sz="quarter" idx="2"/>
          </p:nvPr>
        </p:nvSpPr>
        <p:spPr>
          <a:xfrm>
            <a:off x="0" y="8685213"/>
            <a:ext cx="3024188"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5" name="4 Marcador de número de diapositiva"/>
          <p:cNvSpPr>
            <a:spLocks noGrp="1"/>
          </p:cNvSpPr>
          <p:nvPr>
            <p:ph type="sldNum" sz="quarter" idx="3"/>
          </p:nvPr>
        </p:nvSpPr>
        <p:spPr>
          <a:xfrm>
            <a:off x="3954463" y="8685213"/>
            <a:ext cx="3024187"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A3D3236-9424-4B8E-B47C-F05EC3402E70}" type="slidenum">
              <a:rPr lang="es-CO" altLang="es-CO"/>
              <a:pPr/>
              <a:t>‹Nº›</a:t>
            </a:fld>
            <a:endParaRPr lang="es-CO" altLang="es-CO"/>
          </a:p>
        </p:txBody>
      </p:sp>
    </p:spTree>
    <p:extLst>
      <p:ext uri="{BB962C8B-B14F-4D97-AF65-F5344CB8AC3E}">
        <p14:creationId xmlns:p14="http://schemas.microsoft.com/office/powerpoint/2010/main" val="2556367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24188"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2 Marcador de fecha"/>
          <p:cNvSpPr>
            <a:spLocks noGrp="1"/>
          </p:cNvSpPr>
          <p:nvPr>
            <p:ph type="dt" idx="1"/>
          </p:nvPr>
        </p:nvSpPr>
        <p:spPr>
          <a:xfrm>
            <a:off x="3954463" y="0"/>
            <a:ext cx="3024187"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D2D2A26-C681-40BC-AA97-A747E539E862}" type="datetimeFigureOut">
              <a:rPr lang="es-CO"/>
              <a:pPr>
                <a:defRPr/>
              </a:pPr>
              <a:t>18/10/2017</a:t>
            </a:fld>
            <a:endParaRPr lang="es-CO"/>
          </a:p>
        </p:txBody>
      </p:sp>
      <p:sp>
        <p:nvSpPr>
          <p:cNvPr id="4" name="3 Marcador de imagen de diapositiva"/>
          <p:cNvSpPr>
            <a:spLocks noGrp="1" noRot="1" noChangeAspect="1"/>
          </p:cNvSpPr>
          <p:nvPr>
            <p:ph type="sldImg" idx="2"/>
          </p:nvPr>
        </p:nvSpPr>
        <p:spPr>
          <a:xfrm>
            <a:off x="1203325" y="685800"/>
            <a:ext cx="4573588" cy="34290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4 Marcador de notas"/>
          <p:cNvSpPr>
            <a:spLocks noGrp="1"/>
          </p:cNvSpPr>
          <p:nvPr>
            <p:ph type="body" sz="quarter" idx="3"/>
          </p:nvPr>
        </p:nvSpPr>
        <p:spPr>
          <a:xfrm>
            <a:off x="698500" y="4343400"/>
            <a:ext cx="5583238"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O" noProof="0"/>
          </a:p>
        </p:txBody>
      </p:sp>
      <p:sp>
        <p:nvSpPr>
          <p:cNvPr id="6" name="5 Marcador de pie de página"/>
          <p:cNvSpPr>
            <a:spLocks noGrp="1"/>
          </p:cNvSpPr>
          <p:nvPr>
            <p:ph type="ftr" sz="quarter" idx="4"/>
          </p:nvPr>
        </p:nvSpPr>
        <p:spPr>
          <a:xfrm>
            <a:off x="0" y="8685213"/>
            <a:ext cx="3024188"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7" name="6 Marcador de número de diapositiva"/>
          <p:cNvSpPr>
            <a:spLocks noGrp="1"/>
          </p:cNvSpPr>
          <p:nvPr>
            <p:ph type="sldNum" sz="quarter" idx="5"/>
          </p:nvPr>
        </p:nvSpPr>
        <p:spPr>
          <a:xfrm>
            <a:off x="3954463" y="8685213"/>
            <a:ext cx="3024187"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0910C88-6828-4A8F-86EB-474C679C03C7}" type="slidenum">
              <a:rPr lang="es-CO" altLang="es-CO"/>
              <a:pPr/>
              <a:t>‹Nº›</a:t>
            </a:fld>
            <a:endParaRPr lang="es-CO" altLang="es-CO"/>
          </a:p>
        </p:txBody>
      </p:sp>
    </p:spTree>
    <p:extLst>
      <p:ext uri="{BB962C8B-B14F-4D97-AF65-F5344CB8AC3E}">
        <p14:creationId xmlns:p14="http://schemas.microsoft.com/office/powerpoint/2010/main" val="2910325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2</a:t>
            </a:fld>
            <a:endParaRPr lang="es-CO" altLang="es-CO">
              <a:latin typeface="Calibri" panose="020F0502020204030204" pitchFamily="34" charset="0"/>
            </a:endParaRPr>
          </a:p>
        </p:txBody>
      </p:sp>
    </p:spTree>
    <p:extLst>
      <p:ext uri="{BB962C8B-B14F-4D97-AF65-F5344CB8AC3E}">
        <p14:creationId xmlns:p14="http://schemas.microsoft.com/office/powerpoint/2010/main" val="3396223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CO" smtClean="0"/>
          </a:p>
        </p:txBody>
      </p:sp>
      <p:sp>
        <p:nvSpPr>
          <p:cNvPr id="665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4BEEBD3-AF9C-4965-926A-1951A1F90834}" type="slidenum">
              <a:rPr lang="es-ES" altLang="es-CO" smtClean="0">
                <a:latin typeface="Calibri" panose="020F0502020204030204" pitchFamily="34" charset="0"/>
              </a:rPr>
              <a:pPr/>
              <a:t>32</a:t>
            </a:fld>
            <a:endParaRPr lang="es-ES" altLang="es-CO" smtClean="0">
              <a:latin typeface="Calibri" panose="020F0502020204030204" pitchFamily="34" charset="0"/>
            </a:endParaRPr>
          </a:p>
        </p:txBody>
      </p:sp>
    </p:spTree>
    <p:extLst>
      <p:ext uri="{BB962C8B-B14F-4D97-AF65-F5344CB8AC3E}">
        <p14:creationId xmlns:p14="http://schemas.microsoft.com/office/powerpoint/2010/main" val="102904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2A25620-A3C0-4B15-A115-6BE90B41F92F}" type="slidenum">
              <a:rPr lang="es-ES" smtClean="0"/>
              <a:t>33</a:t>
            </a:fld>
            <a:endParaRPr lang="es-ES"/>
          </a:p>
        </p:txBody>
      </p:sp>
    </p:spTree>
    <p:extLst>
      <p:ext uri="{BB962C8B-B14F-4D97-AF65-F5344CB8AC3E}">
        <p14:creationId xmlns:p14="http://schemas.microsoft.com/office/powerpoint/2010/main" val="4119789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2A25620-A3C0-4B15-A115-6BE90B41F92F}" type="slidenum">
              <a:rPr lang="es-ES" smtClean="0"/>
              <a:t>34</a:t>
            </a:fld>
            <a:endParaRPr lang="es-ES"/>
          </a:p>
        </p:txBody>
      </p:sp>
    </p:spTree>
    <p:extLst>
      <p:ext uri="{BB962C8B-B14F-4D97-AF65-F5344CB8AC3E}">
        <p14:creationId xmlns:p14="http://schemas.microsoft.com/office/powerpoint/2010/main" val="10085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35</a:t>
            </a:fld>
            <a:endParaRPr lang="es-CO" altLang="es-CO">
              <a:latin typeface="Calibri" panose="020F0502020204030204" pitchFamily="34" charset="0"/>
            </a:endParaRPr>
          </a:p>
        </p:txBody>
      </p:sp>
    </p:spTree>
    <p:extLst>
      <p:ext uri="{BB962C8B-B14F-4D97-AF65-F5344CB8AC3E}">
        <p14:creationId xmlns:p14="http://schemas.microsoft.com/office/powerpoint/2010/main" val="317109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41</a:t>
            </a:fld>
            <a:endParaRPr lang="es-CO" altLang="es-CO">
              <a:latin typeface="Calibri" panose="020F0502020204030204" pitchFamily="34" charset="0"/>
            </a:endParaRPr>
          </a:p>
        </p:txBody>
      </p:sp>
    </p:spTree>
    <p:extLst>
      <p:ext uri="{BB962C8B-B14F-4D97-AF65-F5344CB8AC3E}">
        <p14:creationId xmlns:p14="http://schemas.microsoft.com/office/powerpoint/2010/main" val="654394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48</a:t>
            </a:fld>
            <a:endParaRPr lang="es-CO" altLang="es-CO">
              <a:latin typeface="Calibri" panose="020F0502020204030204" pitchFamily="34" charset="0"/>
            </a:endParaRPr>
          </a:p>
        </p:txBody>
      </p:sp>
    </p:spTree>
    <p:extLst>
      <p:ext uri="{BB962C8B-B14F-4D97-AF65-F5344CB8AC3E}">
        <p14:creationId xmlns:p14="http://schemas.microsoft.com/office/powerpoint/2010/main" val="391907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53</a:t>
            </a:fld>
            <a:endParaRPr lang="es-CO" altLang="es-CO">
              <a:latin typeface="Calibri" panose="020F0502020204030204" pitchFamily="34" charset="0"/>
            </a:endParaRPr>
          </a:p>
        </p:txBody>
      </p:sp>
    </p:spTree>
    <p:extLst>
      <p:ext uri="{BB962C8B-B14F-4D97-AF65-F5344CB8AC3E}">
        <p14:creationId xmlns:p14="http://schemas.microsoft.com/office/powerpoint/2010/main" val="173125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3</a:t>
            </a:fld>
            <a:endParaRPr lang="es-CO" altLang="es-CO">
              <a:latin typeface="Calibri" panose="020F0502020204030204" pitchFamily="34" charset="0"/>
            </a:endParaRPr>
          </a:p>
        </p:txBody>
      </p:sp>
    </p:spTree>
    <p:extLst>
      <p:ext uri="{BB962C8B-B14F-4D97-AF65-F5344CB8AC3E}">
        <p14:creationId xmlns:p14="http://schemas.microsoft.com/office/powerpoint/2010/main" val="17885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4</a:t>
            </a:fld>
            <a:endParaRPr lang="es-CO" altLang="es-CO">
              <a:latin typeface="Calibri" panose="020F0502020204030204" pitchFamily="34" charset="0"/>
            </a:endParaRPr>
          </a:p>
        </p:txBody>
      </p:sp>
    </p:spTree>
    <p:extLst>
      <p:ext uri="{BB962C8B-B14F-4D97-AF65-F5344CB8AC3E}">
        <p14:creationId xmlns:p14="http://schemas.microsoft.com/office/powerpoint/2010/main" val="366971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5</a:t>
            </a:fld>
            <a:endParaRPr lang="es-CO" altLang="es-CO">
              <a:latin typeface="Calibri" panose="020F0502020204030204" pitchFamily="34" charset="0"/>
            </a:endParaRPr>
          </a:p>
        </p:txBody>
      </p:sp>
    </p:spTree>
    <p:extLst>
      <p:ext uri="{BB962C8B-B14F-4D97-AF65-F5344CB8AC3E}">
        <p14:creationId xmlns:p14="http://schemas.microsoft.com/office/powerpoint/2010/main" val="225694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11</a:t>
            </a:fld>
            <a:endParaRPr lang="es-CO" altLang="es-CO">
              <a:latin typeface="Calibri" panose="020F0502020204030204" pitchFamily="34" charset="0"/>
            </a:endParaRPr>
          </a:p>
        </p:txBody>
      </p:sp>
    </p:spTree>
    <p:extLst>
      <p:ext uri="{BB962C8B-B14F-4D97-AF65-F5344CB8AC3E}">
        <p14:creationId xmlns:p14="http://schemas.microsoft.com/office/powerpoint/2010/main" val="402779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19</a:t>
            </a:fld>
            <a:endParaRPr lang="es-CO" altLang="es-CO">
              <a:latin typeface="Calibri" panose="020F0502020204030204" pitchFamily="34" charset="0"/>
            </a:endParaRPr>
          </a:p>
        </p:txBody>
      </p:sp>
    </p:spTree>
    <p:extLst>
      <p:ext uri="{BB962C8B-B14F-4D97-AF65-F5344CB8AC3E}">
        <p14:creationId xmlns:p14="http://schemas.microsoft.com/office/powerpoint/2010/main" val="159205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smtClean="0"/>
          </a:p>
        </p:txBody>
      </p:sp>
      <p:sp>
        <p:nvSpPr>
          <p:cNvPr id="634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5F11F1-E454-41BD-A916-697315CF1042}" type="slidenum">
              <a:rPr lang="es-CO" altLang="es-CO">
                <a:latin typeface="Calibri" panose="020F0502020204030204" pitchFamily="34" charset="0"/>
              </a:rPr>
              <a:pPr/>
              <a:t>21</a:t>
            </a:fld>
            <a:endParaRPr lang="es-CO" altLang="es-CO">
              <a:latin typeface="Calibri" panose="020F0502020204030204" pitchFamily="34" charset="0"/>
            </a:endParaRPr>
          </a:p>
        </p:txBody>
      </p:sp>
    </p:spTree>
    <p:extLst>
      <p:ext uri="{BB962C8B-B14F-4D97-AF65-F5344CB8AC3E}">
        <p14:creationId xmlns:p14="http://schemas.microsoft.com/office/powerpoint/2010/main" val="235301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smtClean="0"/>
          </a:p>
        </p:txBody>
      </p:sp>
      <p:sp>
        <p:nvSpPr>
          <p:cNvPr id="634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5F11F1-E454-41BD-A916-697315CF1042}" type="slidenum">
              <a:rPr lang="es-CO" altLang="es-CO">
                <a:latin typeface="Calibri" panose="020F0502020204030204" pitchFamily="34" charset="0"/>
              </a:rPr>
              <a:pPr/>
              <a:t>22</a:t>
            </a:fld>
            <a:endParaRPr lang="es-CO" altLang="es-CO">
              <a:latin typeface="Calibri" panose="020F0502020204030204" pitchFamily="34" charset="0"/>
            </a:endParaRPr>
          </a:p>
        </p:txBody>
      </p:sp>
    </p:spTree>
    <p:extLst>
      <p:ext uri="{BB962C8B-B14F-4D97-AF65-F5344CB8AC3E}">
        <p14:creationId xmlns:p14="http://schemas.microsoft.com/office/powerpoint/2010/main" val="1624449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CO" smtClean="0"/>
          </a:p>
        </p:txBody>
      </p:sp>
      <p:sp>
        <p:nvSpPr>
          <p:cNvPr id="614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63702-FD38-4272-BB52-3C42A1C1AC96}" type="slidenum">
              <a:rPr lang="es-CO" altLang="es-CO">
                <a:latin typeface="Calibri" panose="020F0502020204030204" pitchFamily="34" charset="0"/>
              </a:rPr>
              <a:pPr/>
              <a:t>24</a:t>
            </a:fld>
            <a:endParaRPr lang="es-CO" altLang="es-CO">
              <a:latin typeface="Calibri" panose="020F0502020204030204" pitchFamily="34" charset="0"/>
            </a:endParaRPr>
          </a:p>
        </p:txBody>
      </p:sp>
    </p:spTree>
    <p:extLst>
      <p:ext uri="{BB962C8B-B14F-4D97-AF65-F5344CB8AC3E}">
        <p14:creationId xmlns:p14="http://schemas.microsoft.com/office/powerpoint/2010/main" val="1835407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8A45252-ED77-4CB5-970B-F275E7AAC1C6}" type="datetimeFigureOut">
              <a:rPr lang="es-ES" smtClean="0"/>
              <a:t>18/10/2017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5724CF2-9C85-4F32-8B59-8F66D1683B7F}" type="slidenum">
              <a:rPr lang="es-ES" smtClean="0"/>
              <a:t>‹Nº›</a:t>
            </a:fld>
            <a:endParaRPr lang="es-ES"/>
          </a:p>
        </p:txBody>
      </p:sp>
      <p:sp>
        <p:nvSpPr>
          <p:cNvPr id="7" name="Rectángulo 6"/>
          <p:cNvSpPr/>
          <p:nvPr userDrawn="1"/>
        </p:nvSpPr>
        <p:spPr>
          <a:xfrm>
            <a:off x="4864" y="5926432"/>
            <a:ext cx="9144000" cy="933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94798807"/>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fld id="{6E594DA7-B2B5-414E-9E3F-2A4555D13D1B}" type="datetimeFigureOut">
              <a:rPr lang="es-CO" smtClean="0"/>
              <a:pPr>
                <a:defRPr/>
              </a:pPr>
              <a:t>18/10/2017</a:t>
            </a:fld>
            <a:endParaRPr lang="es-CO"/>
          </a:p>
        </p:txBody>
      </p:sp>
      <p:sp>
        <p:nvSpPr>
          <p:cNvPr id="5" name="Footer Placeholder 4"/>
          <p:cNvSpPr>
            <a:spLocks noGrp="1"/>
          </p:cNvSpPr>
          <p:nvPr>
            <p:ph type="ftr" sz="quarter" idx="11"/>
          </p:nvPr>
        </p:nvSpPr>
        <p:spPr/>
        <p:txBody>
          <a:bodyPr/>
          <a:lstStyle/>
          <a:p>
            <a:pPr>
              <a:defRPr/>
            </a:pPr>
            <a:endParaRPr lang="es-CO"/>
          </a:p>
        </p:txBody>
      </p:sp>
      <p:sp>
        <p:nvSpPr>
          <p:cNvPr id="6" name="Slide Number Placeholder 5"/>
          <p:cNvSpPr>
            <a:spLocks noGrp="1"/>
          </p:cNvSpPr>
          <p:nvPr>
            <p:ph type="sldNum" sz="quarter" idx="12"/>
          </p:nvPr>
        </p:nvSpPr>
        <p:spPr/>
        <p:txBody>
          <a:bodyPr/>
          <a:lstStyle/>
          <a:p>
            <a:fld id="{02782FD2-263F-453D-8AE1-019D281DFEF5}" type="slidenum">
              <a:rPr lang="es-CO" altLang="es-CO" smtClean="0"/>
              <a:pPr/>
              <a:t>‹Nº›</a:t>
            </a:fld>
            <a:endParaRPr lang="es-CO" altLang="es-CO"/>
          </a:p>
        </p:txBody>
      </p:sp>
    </p:spTree>
    <p:extLst>
      <p:ext uri="{BB962C8B-B14F-4D97-AF65-F5344CB8AC3E}">
        <p14:creationId xmlns:p14="http://schemas.microsoft.com/office/powerpoint/2010/main" val="1397923559"/>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fld id="{5D838F75-3ECB-4DAB-8782-8DB44CA6A627}" type="datetimeFigureOut">
              <a:rPr lang="es-CO" smtClean="0"/>
              <a:pPr>
                <a:defRPr/>
              </a:pPr>
              <a:t>18/10/2017</a:t>
            </a:fld>
            <a:endParaRPr lang="es-CO"/>
          </a:p>
        </p:txBody>
      </p:sp>
      <p:sp>
        <p:nvSpPr>
          <p:cNvPr id="5" name="Footer Placeholder 4"/>
          <p:cNvSpPr>
            <a:spLocks noGrp="1"/>
          </p:cNvSpPr>
          <p:nvPr>
            <p:ph type="ftr" sz="quarter" idx="11"/>
          </p:nvPr>
        </p:nvSpPr>
        <p:spPr/>
        <p:txBody>
          <a:bodyPr/>
          <a:lstStyle/>
          <a:p>
            <a:pPr>
              <a:defRPr/>
            </a:pPr>
            <a:endParaRPr lang="es-CO"/>
          </a:p>
        </p:txBody>
      </p:sp>
      <p:sp>
        <p:nvSpPr>
          <p:cNvPr id="6" name="Slide Number Placeholder 5"/>
          <p:cNvSpPr>
            <a:spLocks noGrp="1"/>
          </p:cNvSpPr>
          <p:nvPr>
            <p:ph type="sldNum" sz="quarter" idx="12"/>
          </p:nvPr>
        </p:nvSpPr>
        <p:spPr/>
        <p:txBody>
          <a:bodyPr/>
          <a:lstStyle/>
          <a:p>
            <a:fld id="{57F9D6DC-A2E5-48BE-AA55-F7752DB732DB}" type="slidenum">
              <a:rPr lang="es-CO" altLang="es-CO" smtClean="0"/>
              <a:pPr/>
              <a:t>‹Nº›</a:t>
            </a:fld>
            <a:endParaRPr lang="es-CO" altLang="es-CO"/>
          </a:p>
        </p:txBody>
      </p:sp>
    </p:spTree>
    <p:extLst>
      <p:ext uri="{BB962C8B-B14F-4D97-AF65-F5344CB8AC3E}">
        <p14:creationId xmlns:p14="http://schemas.microsoft.com/office/powerpoint/2010/main" val="1235675938"/>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fld id="{E6D7FACC-F7ED-4304-9414-2D40633727F4}" type="datetimeFigureOut">
              <a:rPr lang="es-CO" smtClean="0"/>
              <a:pPr>
                <a:defRPr/>
              </a:pPr>
              <a:t>18/10/2017</a:t>
            </a:fld>
            <a:endParaRPr lang="es-CO"/>
          </a:p>
        </p:txBody>
      </p:sp>
      <p:sp>
        <p:nvSpPr>
          <p:cNvPr id="5" name="Footer Placeholder 4"/>
          <p:cNvSpPr>
            <a:spLocks noGrp="1"/>
          </p:cNvSpPr>
          <p:nvPr>
            <p:ph type="ftr" sz="quarter" idx="11"/>
          </p:nvPr>
        </p:nvSpPr>
        <p:spPr/>
        <p:txBody>
          <a:bodyPr/>
          <a:lstStyle/>
          <a:p>
            <a:pPr>
              <a:defRPr/>
            </a:pPr>
            <a:endParaRPr lang="es-CO"/>
          </a:p>
        </p:txBody>
      </p:sp>
      <p:sp>
        <p:nvSpPr>
          <p:cNvPr id="6" name="Slide Number Placeholder 5"/>
          <p:cNvSpPr>
            <a:spLocks noGrp="1"/>
          </p:cNvSpPr>
          <p:nvPr>
            <p:ph type="sldNum" sz="quarter" idx="12"/>
          </p:nvPr>
        </p:nvSpPr>
        <p:spPr/>
        <p:txBody>
          <a:bodyPr/>
          <a:lstStyle/>
          <a:p>
            <a:fld id="{E02C3126-2158-4B05-B578-B68F586A4981}" type="slidenum">
              <a:rPr lang="es-CO" altLang="es-CO" smtClean="0"/>
              <a:pPr/>
              <a:t>‹Nº›</a:t>
            </a:fld>
            <a:endParaRPr lang="es-CO" altLang="es-CO"/>
          </a:p>
        </p:txBody>
      </p:sp>
    </p:spTree>
    <p:extLst>
      <p:ext uri="{BB962C8B-B14F-4D97-AF65-F5344CB8AC3E}">
        <p14:creationId xmlns:p14="http://schemas.microsoft.com/office/powerpoint/2010/main" val="3819888522"/>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fld id="{01F1D732-4E42-4B44-BDE5-CEB98446AE24}" type="datetimeFigureOut">
              <a:rPr lang="es-CO" smtClean="0"/>
              <a:pPr>
                <a:defRPr/>
              </a:pPr>
              <a:t>18/10/2017</a:t>
            </a:fld>
            <a:endParaRPr lang="es-CO"/>
          </a:p>
        </p:txBody>
      </p:sp>
      <p:sp>
        <p:nvSpPr>
          <p:cNvPr id="5" name="Footer Placeholder 4"/>
          <p:cNvSpPr>
            <a:spLocks noGrp="1"/>
          </p:cNvSpPr>
          <p:nvPr>
            <p:ph type="ftr" sz="quarter" idx="11"/>
          </p:nvPr>
        </p:nvSpPr>
        <p:spPr/>
        <p:txBody>
          <a:bodyPr/>
          <a:lstStyle/>
          <a:p>
            <a:pPr>
              <a:defRPr/>
            </a:pPr>
            <a:endParaRPr lang="es-CO"/>
          </a:p>
        </p:txBody>
      </p:sp>
      <p:sp>
        <p:nvSpPr>
          <p:cNvPr id="6" name="Slide Number Placeholder 5"/>
          <p:cNvSpPr>
            <a:spLocks noGrp="1"/>
          </p:cNvSpPr>
          <p:nvPr>
            <p:ph type="sldNum" sz="quarter" idx="12"/>
          </p:nvPr>
        </p:nvSpPr>
        <p:spPr/>
        <p:txBody>
          <a:bodyPr/>
          <a:lstStyle/>
          <a:p>
            <a:fld id="{5EFDDD4E-7FCA-4FE0-BA1D-53A6400BF191}" type="slidenum">
              <a:rPr lang="es-CO" altLang="es-CO" smtClean="0"/>
              <a:pPr/>
              <a:t>‹Nº›</a:t>
            </a:fld>
            <a:endParaRPr lang="es-CO" altLang="es-CO"/>
          </a:p>
        </p:txBody>
      </p:sp>
    </p:spTree>
    <p:extLst>
      <p:ext uri="{BB962C8B-B14F-4D97-AF65-F5344CB8AC3E}">
        <p14:creationId xmlns:p14="http://schemas.microsoft.com/office/powerpoint/2010/main" val="2170455013"/>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a:defRPr/>
            </a:pPr>
            <a:fld id="{0EA9945D-6CEF-4D40-AC2C-77DE689B5A53}" type="datetimeFigureOut">
              <a:rPr lang="es-CO" smtClean="0"/>
              <a:pPr>
                <a:defRPr/>
              </a:pPr>
              <a:t>18/10/2017</a:t>
            </a:fld>
            <a:endParaRPr lang="es-CO"/>
          </a:p>
        </p:txBody>
      </p:sp>
      <p:sp>
        <p:nvSpPr>
          <p:cNvPr id="6" name="Footer Placeholder 5"/>
          <p:cNvSpPr>
            <a:spLocks noGrp="1"/>
          </p:cNvSpPr>
          <p:nvPr>
            <p:ph type="ftr" sz="quarter" idx="11"/>
          </p:nvPr>
        </p:nvSpPr>
        <p:spPr/>
        <p:txBody>
          <a:bodyPr/>
          <a:lstStyle/>
          <a:p>
            <a:pPr>
              <a:defRPr/>
            </a:pPr>
            <a:endParaRPr lang="es-CO"/>
          </a:p>
        </p:txBody>
      </p:sp>
      <p:sp>
        <p:nvSpPr>
          <p:cNvPr id="7" name="Slide Number Placeholder 6"/>
          <p:cNvSpPr>
            <a:spLocks noGrp="1"/>
          </p:cNvSpPr>
          <p:nvPr>
            <p:ph type="sldNum" sz="quarter" idx="12"/>
          </p:nvPr>
        </p:nvSpPr>
        <p:spPr/>
        <p:txBody>
          <a:bodyPr/>
          <a:lstStyle/>
          <a:p>
            <a:fld id="{07E2DFCA-4FFF-4D47-9FF6-CC815939A18B}" type="slidenum">
              <a:rPr lang="es-CO" altLang="es-CO" smtClean="0"/>
              <a:pPr/>
              <a:t>‹Nº›</a:t>
            </a:fld>
            <a:endParaRPr lang="es-CO" altLang="es-CO"/>
          </a:p>
        </p:txBody>
      </p:sp>
    </p:spTree>
    <p:extLst>
      <p:ext uri="{BB962C8B-B14F-4D97-AF65-F5344CB8AC3E}">
        <p14:creationId xmlns:p14="http://schemas.microsoft.com/office/powerpoint/2010/main" val="3432869947"/>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fld id="{952C6F1A-8519-4FE0-A269-87EB0E399B3B}" type="datetimeFigureOut">
              <a:rPr lang="es-CO" smtClean="0"/>
              <a:pPr>
                <a:defRPr/>
              </a:pPr>
              <a:t>18/10/2017</a:t>
            </a:fld>
            <a:endParaRPr lang="es-CO"/>
          </a:p>
        </p:txBody>
      </p:sp>
      <p:sp>
        <p:nvSpPr>
          <p:cNvPr id="8" name="Footer Placeholder 7"/>
          <p:cNvSpPr>
            <a:spLocks noGrp="1"/>
          </p:cNvSpPr>
          <p:nvPr>
            <p:ph type="ftr" sz="quarter" idx="11"/>
          </p:nvPr>
        </p:nvSpPr>
        <p:spPr/>
        <p:txBody>
          <a:bodyPr/>
          <a:lstStyle/>
          <a:p>
            <a:pPr>
              <a:defRPr/>
            </a:pPr>
            <a:endParaRPr lang="es-CO"/>
          </a:p>
        </p:txBody>
      </p:sp>
      <p:sp>
        <p:nvSpPr>
          <p:cNvPr id="9" name="Slide Number Placeholder 8"/>
          <p:cNvSpPr>
            <a:spLocks noGrp="1"/>
          </p:cNvSpPr>
          <p:nvPr>
            <p:ph type="sldNum" sz="quarter" idx="12"/>
          </p:nvPr>
        </p:nvSpPr>
        <p:spPr/>
        <p:txBody>
          <a:bodyPr/>
          <a:lstStyle/>
          <a:p>
            <a:fld id="{AF4C064E-89AE-4F5D-AABA-1FD2BCE276F1}" type="slidenum">
              <a:rPr lang="es-CO" altLang="es-CO" smtClean="0"/>
              <a:pPr/>
              <a:t>‹Nº›</a:t>
            </a:fld>
            <a:endParaRPr lang="es-CO" altLang="es-CO"/>
          </a:p>
        </p:txBody>
      </p:sp>
    </p:spTree>
    <p:extLst>
      <p:ext uri="{BB962C8B-B14F-4D97-AF65-F5344CB8AC3E}">
        <p14:creationId xmlns:p14="http://schemas.microsoft.com/office/powerpoint/2010/main" val="1701183900"/>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8A45252-ED77-4CB5-970B-F275E7AAC1C6}" type="datetimeFigureOut">
              <a:rPr lang="es-ES" smtClean="0"/>
              <a:t>18/10/2017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5724CF2-9C85-4F32-8B59-8F66D1683B7F}" type="slidenum">
              <a:rPr lang="es-ES" smtClean="0"/>
              <a:t>‹Nº›</a:t>
            </a:fld>
            <a:endParaRPr lang="es-ES"/>
          </a:p>
        </p:txBody>
      </p:sp>
    </p:spTree>
    <p:extLst>
      <p:ext uri="{BB962C8B-B14F-4D97-AF65-F5344CB8AC3E}">
        <p14:creationId xmlns:p14="http://schemas.microsoft.com/office/powerpoint/2010/main" val="284266527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04E162C-6873-4182-81E7-9862ECE20387}" type="datetimeFigureOut">
              <a:rPr lang="es-CO" smtClean="0"/>
              <a:pPr>
                <a:defRPr/>
              </a:pPr>
              <a:t>18/10/2017</a:t>
            </a:fld>
            <a:endParaRPr lang="es-CO"/>
          </a:p>
        </p:txBody>
      </p:sp>
      <p:sp>
        <p:nvSpPr>
          <p:cNvPr id="3" name="Footer Placeholder 2"/>
          <p:cNvSpPr>
            <a:spLocks noGrp="1"/>
          </p:cNvSpPr>
          <p:nvPr>
            <p:ph type="ftr" sz="quarter" idx="11"/>
          </p:nvPr>
        </p:nvSpPr>
        <p:spPr/>
        <p:txBody>
          <a:bodyPr/>
          <a:lstStyle/>
          <a:p>
            <a:pPr>
              <a:defRPr/>
            </a:pPr>
            <a:endParaRPr lang="es-CO"/>
          </a:p>
        </p:txBody>
      </p:sp>
      <p:sp>
        <p:nvSpPr>
          <p:cNvPr id="4" name="Slide Number Placeholder 3"/>
          <p:cNvSpPr>
            <a:spLocks noGrp="1"/>
          </p:cNvSpPr>
          <p:nvPr>
            <p:ph type="sldNum" sz="quarter" idx="12"/>
          </p:nvPr>
        </p:nvSpPr>
        <p:spPr/>
        <p:txBody>
          <a:bodyPr/>
          <a:lstStyle/>
          <a:p>
            <a:fld id="{42F03304-2610-4635-9F44-0018E2FF4D9E}" type="slidenum">
              <a:rPr lang="es-CO" altLang="es-CO" smtClean="0"/>
              <a:pPr/>
              <a:t>‹Nº›</a:t>
            </a:fld>
            <a:endParaRPr lang="es-CO" altLang="es-CO"/>
          </a:p>
        </p:txBody>
      </p:sp>
    </p:spTree>
    <p:extLst>
      <p:ext uri="{BB962C8B-B14F-4D97-AF65-F5344CB8AC3E}">
        <p14:creationId xmlns:p14="http://schemas.microsoft.com/office/powerpoint/2010/main" val="612297596"/>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fld id="{C7D2DF70-4279-487D-A9A1-21884496860A}" type="datetimeFigureOut">
              <a:rPr lang="es-CO" smtClean="0"/>
              <a:pPr>
                <a:defRPr/>
              </a:pPr>
              <a:t>18/10/2017</a:t>
            </a:fld>
            <a:endParaRPr lang="es-CO"/>
          </a:p>
        </p:txBody>
      </p:sp>
      <p:sp>
        <p:nvSpPr>
          <p:cNvPr id="6" name="Footer Placeholder 5"/>
          <p:cNvSpPr>
            <a:spLocks noGrp="1"/>
          </p:cNvSpPr>
          <p:nvPr>
            <p:ph type="ftr" sz="quarter" idx="11"/>
          </p:nvPr>
        </p:nvSpPr>
        <p:spPr/>
        <p:txBody>
          <a:bodyPr/>
          <a:lstStyle/>
          <a:p>
            <a:pPr>
              <a:defRPr/>
            </a:pPr>
            <a:endParaRPr lang="es-CO"/>
          </a:p>
        </p:txBody>
      </p:sp>
      <p:sp>
        <p:nvSpPr>
          <p:cNvPr id="7" name="Slide Number Placeholder 6"/>
          <p:cNvSpPr>
            <a:spLocks noGrp="1"/>
          </p:cNvSpPr>
          <p:nvPr>
            <p:ph type="sldNum" sz="quarter" idx="12"/>
          </p:nvPr>
        </p:nvSpPr>
        <p:spPr/>
        <p:txBody>
          <a:bodyPr/>
          <a:lstStyle/>
          <a:p>
            <a:fld id="{D4C87F21-793C-48FD-9E90-716E077CBBC7}" type="slidenum">
              <a:rPr lang="es-CO" altLang="es-CO" smtClean="0"/>
              <a:pPr/>
              <a:t>‹Nº›</a:t>
            </a:fld>
            <a:endParaRPr lang="es-CO" altLang="es-CO"/>
          </a:p>
        </p:txBody>
      </p:sp>
    </p:spTree>
    <p:extLst>
      <p:ext uri="{BB962C8B-B14F-4D97-AF65-F5344CB8AC3E}">
        <p14:creationId xmlns:p14="http://schemas.microsoft.com/office/powerpoint/2010/main" val="2004028358"/>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fld id="{E067C37D-93BF-485E-BD83-3B97ADE21AB0}" type="datetimeFigureOut">
              <a:rPr lang="es-CO" smtClean="0"/>
              <a:pPr>
                <a:defRPr/>
              </a:pPr>
              <a:t>18/10/2017</a:t>
            </a:fld>
            <a:endParaRPr lang="es-CO"/>
          </a:p>
        </p:txBody>
      </p:sp>
      <p:sp>
        <p:nvSpPr>
          <p:cNvPr id="6" name="Footer Placeholder 5"/>
          <p:cNvSpPr>
            <a:spLocks noGrp="1"/>
          </p:cNvSpPr>
          <p:nvPr>
            <p:ph type="ftr" sz="quarter" idx="11"/>
          </p:nvPr>
        </p:nvSpPr>
        <p:spPr/>
        <p:txBody>
          <a:bodyPr/>
          <a:lstStyle/>
          <a:p>
            <a:pPr>
              <a:defRPr/>
            </a:pPr>
            <a:endParaRPr lang="es-CO"/>
          </a:p>
        </p:txBody>
      </p:sp>
      <p:sp>
        <p:nvSpPr>
          <p:cNvPr id="7" name="Slide Number Placeholder 6"/>
          <p:cNvSpPr>
            <a:spLocks noGrp="1"/>
          </p:cNvSpPr>
          <p:nvPr>
            <p:ph type="sldNum" sz="quarter" idx="12"/>
          </p:nvPr>
        </p:nvSpPr>
        <p:spPr/>
        <p:txBody>
          <a:bodyPr/>
          <a:lstStyle/>
          <a:p>
            <a:fld id="{47F22603-9CB8-486E-9673-FFF96544AE01}" type="slidenum">
              <a:rPr lang="es-CO" altLang="es-CO" smtClean="0"/>
              <a:pPr/>
              <a:t>‹Nº›</a:t>
            </a:fld>
            <a:endParaRPr lang="es-CO" altLang="es-CO"/>
          </a:p>
        </p:txBody>
      </p:sp>
    </p:spTree>
    <p:extLst>
      <p:ext uri="{BB962C8B-B14F-4D97-AF65-F5344CB8AC3E}">
        <p14:creationId xmlns:p14="http://schemas.microsoft.com/office/powerpoint/2010/main" val="1838841556"/>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45252-ED77-4CB5-970B-F275E7AAC1C6}" type="datetimeFigureOut">
              <a:rPr lang="es-ES" smtClean="0"/>
              <a:t>18/10/2017</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24CF2-9C85-4F32-8B59-8F66D1683B7F}" type="slidenum">
              <a:rPr lang="es-ES" smtClean="0"/>
              <a:t>‹Nº›</a:t>
            </a:fld>
            <a:endParaRPr lang="es-ES"/>
          </a:p>
        </p:txBody>
      </p:sp>
      <p:pic>
        <p:nvPicPr>
          <p:cNvPr id="7" name="Imagen 5"/>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50825" y="6056313"/>
            <a:ext cx="18732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971592" y="5949280"/>
            <a:ext cx="1954921" cy="78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583890"/>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4.xml"/><Relationship Id="rId7" Type="http://schemas.openxmlformats.org/officeDocument/2006/relationships/slide" Target="slide2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9.xml"/><Relationship Id="rId11" Type="http://schemas.openxmlformats.org/officeDocument/2006/relationships/slide" Target="slide53.xml"/><Relationship Id="rId5" Type="http://schemas.openxmlformats.org/officeDocument/2006/relationships/slide" Target="slide11.xml"/><Relationship Id="rId10" Type="http://schemas.openxmlformats.org/officeDocument/2006/relationships/slide" Target="slide48.xml"/><Relationship Id="rId4" Type="http://schemas.openxmlformats.org/officeDocument/2006/relationships/slide" Target="slide5.xml"/><Relationship Id="rId9" Type="http://schemas.openxmlformats.org/officeDocument/2006/relationships/slide" Target="slide4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hyperlink" Target="http://www.acueducto.com.co/wpsv61/wps/porta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2.wav"/><Relationship Id="rId7" Type="http://schemas.openxmlformats.org/officeDocument/2006/relationships/image" Target="../media/image5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9.emf"/><Relationship Id="rId5" Type="http://schemas.openxmlformats.org/officeDocument/2006/relationships/slideLayout" Target="../slideLayouts/slideLayout2.xml"/><Relationship Id="rId4" Type="http://schemas.openxmlformats.org/officeDocument/2006/relationships/audio" Target="../media/media2.wav"/></Relationships>
</file>

<file path=ppt/slides/_rels/slide3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6" name="Rectángulo 4"/>
          <p:cNvSpPr>
            <a:spLocks noChangeArrowheads="1"/>
          </p:cNvSpPr>
          <p:nvPr/>
        </p:nvSpPr>
        <p:spPr bwMode="auto">
          <a:xfrm>
            <a:off x="468313" y="5581650"/>
            <a:ext cx="848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CO" b="1" dirty="0">
                <a:solidFill>
                  <a:schemeClr val="bg1"/>
                </a:solidFill>
                <a:cs typeface="Arial" panose="020B0604020202020204" pitchFamily="34" charset="0"/>
              </a:rPr>
              <a:t>Sistema Distrital de Gestión de Riesgos y Cambio Climático </a:t>
            </a:r>
            <a:endParaRPr lang="es-CO" altLang="es-CO" b="1" dirty="0">
              <a:solidFill>
                <a:schemeClr val="bg1"/>
              </a:solidFill>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p:nvSpPr>
        <p:spPr>
          <a:xfrm>
            <a:off x="29479" y="5446676"/>
            <a:ext cx="6193747" cy="523220"/>
          </a:xfrm>
          <a:prstGeom prst="rect">
            <a:avLst/>
          </a:prstGeom>
          <a:noFill/>
        </p:spPr>
        <p:txBody>
          <a:bodyPr wrap="none" rtlCol="0">
            <a:spAutoFit/>
          </a:bodyPr>
          <a:lstStyle/>
          <a:p>
            <a:r>
              <a:rPr lang="es-ES" sz="2800" b="1" dirty="0" smtClean="0">
                <a:solidFill>
                  <a:schemeClr val="accent4">
                    <a:lumMod val="50000"/>
                  </a:schemeClr>
                </a:solidFill>
                <a:latin typeface="Arial Narrow" panose="020B0606020202030204" pitchFamily="34" charset="0"/>
              </a:rPr>
              <a:t>SEGUNDA TEMPORADA DE LLUVIAS 2017</a:t>
            </a:r>
            <a:endParaRPr lang="es-ES" sz="2800" b="1" dirty="0">
              <a:solidFill>
                <a:schemeClr val="accent4">
                  <a:lumMod val="50000"/>
                </a:schemeClr>
              </a:solidFill>
              <a:latin typeface="Arial Narrow" panose="020B060602020203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Título 1"/>
          <p:cNvSpPr txBox="1">
            <a:spLocks/>
          </p:cNvSpPr>
          <p:nvPr/>
        </p:nvSpPr>
        <p:spPr bwMode="auto">
          <a:xfrm>
            <a:off x="430908" y="-98449"/>
            <a:ext cx="871309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Antecedentes de ayudas entregadas </a:t>
            </a:r>
            <a:r>
              <a:rPr lang="es-ES_tradnl" altLang="es-ES_tradnl" sz="3600" b="1" dirty="0" smtClean="0">
                <a:solidFill>
                  <a:schemeClr val="bg1"/>
                </a:solidFill>
                <a:ea typeface="Arial Rounded MT Bold" panose="020F0704030504030204" pitchFamily="34" charset="0"/>
                <a:cs typeface="Arial" panose="020B0604020202020204" pitchFamily="34" charset="0"/>
              </a:rPr>
              <a:t>2016 - 2017</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4" name="Rectangle 1"/>
          <p:cNvSpPr>
            <a:spLocks noChangeArrowheads="1"/>
          </p:cNvSpPr>
          <p:nvPr/>
        </p:nvSpPr>
        <p:spPr bwMode="auto">
          <a:xfrm>
            <a:off x="1350963" y="981075"/>
            <a:ext cx="9144000" cy="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r>
              <a:rPr lang="es-ES"/>
              <a:t/>
            </a:r>
            <a:br>
              <a:rPr lang="es-ES"/>
            </a:br>
            <a:endParaRPr lang="es-ES"/>
          </a:p>
        </p:txBody>
      </p:sp>
      <p:sp>
        <p:nvSpPr>
          <p:cNvPr id="5" name="Rectangle 2"/>
          <p:cNvSpPr>
            <a:spLocks noChangeArrowheads="1"/>
          </p:cNvSpPr>
          <p:nvPr/>
        </p:nvSpPr>
        <p:spPr bwMode="auto">
          <a:xfrm>
            <a:off x="-2797444" y="213285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6" name="Imagen 5"/>
          <p:cNvPicPr>
            <a:picLocks noChangeAspect="1"/>
          </p:cNvPicPr>
          <p:nvPr/>
        </p:nvPicPr>
        <p:blipFill>
          <a:blip r:embed="rId2"/>
          <a:stretch>
            <a:fillRect/>
          </a:stretch>
        </p:blipFill>
        <p:spPr>
          <a:xfrm>
            <a:off x="395536" y="1176499"/>
            <a:ext cx="8280920" cy="4916797"/>
          </a:xfrm>
          <a:prstGeom prst="rect">
            <a:avLst/>
          </a:prstGeom>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5" name="Forma libre 4"/>
          <p:cNvSpPr/>
          <p:nvPr/>
        </p:nvSpPr>
        <p:spPr>
          <a:xfrm>
            <a:off x="72000"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a:solidFill>
                  <a:schemeClr val="bg1"/>
                </a:solidFill>
                <a:latin typeface="Arial" panose="020B0604020202020204" pitchFamily="34" charset="0"/>
                <a:cs typeface="Arial" panose="020B0604020202020204" pitchFamily="34" charset="0"/>
              </a:rPr>
              <a:t>3. </a:t>
            </a:r>
            <a:r>
              <a:rPr lang="es-ES" sz="4400" b="0" kern="1200" dirty="0" smtClean="0">
                <a:solidFill>
                  <a:schemeClr val="bg1"/>
                </a:solidFill>
                <a:latin typeface="Arial" panose="020B0604020202020204" pitchFamily="34" charset="0"/>
                <a:cs typeface="Arial" panose="020B0604020202020204" pitchFamily="34" charset="0"/>
              </a:rPr>
              <a:t>Escenarios de Riesgo</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581935"/>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p:cNvSpPr/>
          <p:nvPr/>
        </p:nvSpPr>
        <p:spPr>
          <a:xfrm>
            <a:off x="0" y="5805264"/>
            <a:ext cx="9124950" cy="105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4978"/>
          <a:stretch/>
        </p:blipFill>
        <p:spPr>
          <a:xfrm>
            <a:off x="4865558" y="1196752"/>
            <a:ext cx="3615186" cy="2406916"/>
          </a:xfrm>
          <a:prstGeom prst="rect">
            <a:avLst/>
          </a:prstGeom>
          <a:ln>
            <a:noFill/>
          </a:ln>
        </p:spPr>
      </p:pic>
      <p:pic>
        <p:nvPicPr>
          <p:cNvPr id="16" name="Imagen 15" descr="\\vnas1\HOME\Preparativos y Respuesta\Fotos\lluvias\CLARET 25 Marzo 2017 Calle 47 sur - 27 2.jpg"/>
          <p:cNvPicPr/>
          <p:nvPr/>
        </p:nvPicPr>
        <p:blipFill>
          <a:blip r:embed="rId3">
            <a:extLst>
              <a:ext uri="{28A0092B-C50C-407E-A947-70E740481C1C}">
                <a14:useLocalDpi xmlns:a14="http://schemas.microsoft.com/office/drawing/2010/main" val="0"/>
              </a:ext>
            </a:extLst>
          </a:blip>
          <a:srcRect/>
          <a:stretch>
            <a:fillRect/>
          </a:stretch>
        </p:blipFill>
        <p:spPr bwMode="auto">
          <a:xfrm>
            <a:off x="546427" y="1212109"/>
            <a:ext cx="3521517" cy="2391560"/>
          </a:xfrm>
          <a:prstGeom prst="rect">
            <a:avLst/>
          </a:prstGeom>
          <a:noFill/>
          <a:ln>
            <a:noFill/>
          </a:ln>
        </p:spPr>
      </p:pic>
      <p:sp>
        <p:nvSpPr>
          <p:cNvPr id="4" name="Rectángulo 3"/>
          <p:cNvSpPr/>
          <p:nvPr/>
        </p:nvSpPr>
        <p:spPr>
          <a:xfrm>
            <a:off x="6815490" y="3229720"/>
            <a:ext cx="1650180" cy="356592"/>
          </a:xfrm>
          <a:prstGeom prst="rect">
            <a:avLst/>
          </a:prstGeom>
          <a:solidFill>
            <a:srgbClr val="419FE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1507" name="Título 1"/>
          <p:cNvSpPr txBox="1">
            <a:spLocks/>
          </p:cNvSpPr>
          <p:nvPr/>
        </p:nvSpPr>
        <p:spPr bwMode="auto">
          <a:xfrm>
            <a:off x="0" y="115888"/>
            <a:ext cx="9124950" cy="64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Fenómenos asociados con la temporada</a:t>
            </a:r>
          </a:p>
        </p:txBody>
      </p:sp>
      <p:sp>
        <p:nvSpPr>
          <p:cNvPr id="25" name="CuadroTexto 24"/>
          <p:cNvSpPr txBox="1"/>
          <p:nvPr/>
        </p:nvSpPr>
        <p:spPr>
          <a:xfrm>
            <a:off x="6906009" y="3261484"/>
            <a:ext cx="1559661" cy="307777"/>
          </a:xfrm>
          <a:prstGeom prst="rect">
            <a:avLst/>
          </a:prstGeom>
          <a:noFill/>
        </p:spPr>
        <p:txBody>
          <a:bodyPr wrap="square" rtlCol="0">
            <a:spAutoFit/>
          </a:bodyPr>
          <a:lstStyle/>
          <a:p>
            <a:pPr algn="ctr"/>
            <a:r>
              <a:rPr lang="es-ES" sz="1400" b="1" dirty="0" smtClean="0">
                <a:solidFill>
                  <a:schemeClr val="bg1"/>
                </a:solidFill>
                <a:cs typeface="Arial" panose="020B0604020202020204" pitchFamily="34" charset="0"/>
              </a:rPr>
              <a:t>INUNDACIONES</a:t>
            </a:r>
            <a:endParaRPr lang="es-ES" sz="1400" b="1" dirty="0">
              <a:solidFill>
                <a:schemeClr val="bg1"/>
              </a:solidFill>
              <a:cs typeface="Arial" panose="020B0604020202020204" pitchFamily="34" charset="0"/>
            </a:endParaRPr>
          </a:p>
        </p:txBody>
      </p:sp>
      <p:pic>
        <p:nvPicPr>
          <p:cNvPr id="28" name="Imagen 27"/>
          <p:cNvPicPr>
            <a:picLocks noChangeAspect="1"/>
          </p:cNvPicPr>
          <p:nvPr/>
        </p:nvPicPr>
        <p:blipFill rotWithShape="1">
          <a:blip r:embed="rId4"/>
          <a:srcRect l="2380" t="4305" r="3791"/>
          <a:stretch/>
        </p:blipFill>
        <p:spPr>
          <a:xfrm>
            <a:off x="4865558" y="4007563"/>
            <a:ext cx="3615186" cy="2587696"/>
          </a:xfrm>
          <a:prstGeom prst="rect">
            <a:avLst/>
          </a:prstGeom>
          <a:ln>
            <a:noFill/>
          </a:ln>
          <a:effectLst>
            <a:outerShdw blurRad="292100" dist="139700" dir="2700000" algn="tl" rotWithShape="0">
              <a:srgbClr val="333333">
                <a:alpha val="65000"/>
              </a:srgbClr>
            </a:outerShdw>
          </a:effectLst>
        </p:spPr>
      </p:pic>
      <p:pic>
        <p:nvPicPr>
          <p:cNvPr id="31" name="Picture 2" descr="http://www.eltiempo.com/contenido/bogota/IMAGEN/IMAGEN-16534298-2.jpg"/>
          <p:cNvPicPr>
            <a:picLocks noChangeAspect="1" noChangeArrowheads="1"/>
          </p:cNvPicPr>
          <p:nvPr/>
        </p:nvPicPr>
        <p:blipFill rotWithShape="1">
          <a:blip r:embed="rId5"/>
          <a:srcRect l="2081" t="7662" r="34429"/>
          <a:stretch/>
        </p:blipFill>
        <p:spPr bwMode="auto">
          <a:xfrm>
            <a:off x="563984" y="3957325"/>
            <a:ext cx="3502750" cy="2637933"/>
          </a:xfrm>
          <a:prstGeom prst="rect">
            <a:avLst/>
          </a:prstGeom>
          <a:ln>
            <a:noFill/>
          </a:ln>
          <a:effectLst>
            <a:outerShdw blurRad="292100" dist="139700" dir="2700000" algn="tl" rotWithShape="0">
              <a:srgbClr val="333333">
                <a:alpha val="65000"/>
              </a:srgbClr>
            </a:outerShdw>
          </a:effectLst>
          <a:extLst/>
        </p:spPr>
      </p:pic>
      <p:sp>
        <p:nvSpPr>
          <p:cNvPr id="18" name="Rectángulo 17"/>
          <p:cNvSpPr/>
          <p:nvPr/>
        </p:nvSpPr>
        <p:spPr>
          <a:xfrm>
            <a:off x="551556" y="3244184"/>
            <a:ext cx="2151468" cy="341887"/>
          </a:xfrm>
          <a:prstGeom prst="rect">
            <a:avLst/>
          </a:prstGeom>
          <a:solidFill>
            <a:srgbClr val="419FE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CuadroTexto 1"/>
          <p:cNvSpPr txBox="1"/>
          <p:nvPr/>
        </p:nvSpPr>
        <p:spPr>
          <a:xfrm>
            <a:off x="553323" y="3266353"/>
            <a:ext cx="2173946" cy="307777"/>
          </a:xfrm>
          <a:prstGeom prst="rect">
            <a:avLst/>
          </a:prstGeom>
          <a:noFill/>
        </p:spPr>
        <p:txBody>
          <a:bodyPr wrap="square" rtlCol="0">
            <a:spAutoFit/>
          </a:bodyPr>
          <a:lstStyle/>
          <a:p>
            <a:pPr algn="ctr"/>
            <a:r>
              <a:rPr lang="es-ES" sz="1400" b="1" dirty="0" smtClean="0">
                <a:solidFill>
                  <a:schemeClr val="bg1"/>
                </a:solidFill>
                <a:cs typeface="Arial" panose="020B0604020202020204" pitchFamily="34" charset="0"/>
              </a:rPr>
              <a:t>ENCHARCAMIENTOS</a:t>
            </a:r>
            <a:endParaRPr lang="es-ES" sz="1400" b="1" dirty="0">
              <a:solidFill>
                <a:schemeClr val="bg1"/>
              </a:solidFill>
              <a:cs typeface="Arial" panose="020B0604020202020204" pitchFamily="34" charset="0"/>
            </a:endParaRPr>
          </a:p>
        </p:txBody>
      </p:sp>
      <p:sp>
        <p:nvSpPr>
          <p:cNvPr id="19" name="Rectángulo 18"/>
          <p:cNvSpPr/>
          <p:nvPr/>
        </p:nvSpPr>
        <p:spPr>
          <a:xfrm>
            <a:off x="565775" y="6237057"/>
            <a:ext cx="2504399" cy="358201"/>
          </a:xfrm>
          <a:prstGeom prst="rect">
            <a:avLst/>
          </a:prstGeom>
          <a:solidFill>
            <a:srgbClr val="419FE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33" name="Rectángulo 32"/>
          <p:cNvSpPr/>
          <p:nvPr/>
        </p:nvSpPr>
        <p:spPr>
          <a:xfrm>
            <a:off x="543297" y="6287481"/>
            <a:ext cx="2908801" cy="307777"/>
          </a:xfrm>
          <a:prstGeom prst="rect">
            <a:avLst/>
          </a:prstGeom>
        </p:spPr>
        <p:txBody>
          <a:bodyPr wrap="square">
            <a:spAutoFit/>
          </a:bodyPr>
          <a:lstStyle>
            <a:defPPr>
              <a:defRPr lang="es-CO"/>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s-ES" sz="1400" b="1" dirty="0" smtClean="0">
                <a:solidFill>
                  <a:schemeClr val="bg1"/>
                </a:solidFill>
                <a:cs typeface="Arial" panose="020B0604020202020204" pitchFamily="34" charset="0"/>
              </a:rPr>
              <a:t>TORMENTAS ELECTRICAS</a:t>
            </a:r>
            <a:endParaRPr lang="es-CO" sz="1400" b="1" dirty="0">
              <a:solidFill>
                <a:schemeClr val="bg1"/>
              </a:solidFill>
              <a:cs typeface="Arial" panose="020B0604020202020204" pitchFamily="34" charset="0"/>
            </a:endParaRPr>
          </a:p>
        </p:txBody>
      </p:sp>
      <p:sp>
        <p:nvSpPr>
          <p:cNvPr id="20" name="Rectángulo 19"/>
          <p:cNvSpPr/>
          <p:nvPr/>
        </p:nvSpPr>
        <p:spPr>
          <a:xfrm>
            <a:off x="6490820" y="6239476"/>
            <a:ext cx="1974850" cy="356592"/>
          </a:xfrm>
          <a:prstGeom prst="rect">
            <a:avLst/>
          </a:prstGeom>
          <a:solidFill>
            <a:srgbClr val="419FE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30" name="Rectángulo 29"/>
          <p:cNvSpPr/>
          <p:nvPr/>
        </p:nvSpPr>
        <p:spPr>
          <a:xfrm>
            <a:off x="6511507" y="6288291"/>
            <a:ext cx="1974850" cy="307975"/>
          </a:xfrm>
          <a:prstGeom prst="rect">
            <a:avLst/>
          </a:prstGeom>
        </p:spPr>
        <p:txBody>
          <a:bodyPr wrap="none">
            <a:spAutoFit/>
          </a:bodyPr>
          <a:lstStyle>
            <a:defPPr>
              <a:defRPr lang="es-CO"/>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s-ES" sz="1400" b="1" dirty="0">
                <a:solidFill>
                  <a:schemeClr val="bg1"/>
                </a:solidFill>
                <a:cs typeface="Arial" panose="020B0604020202020204" pitchFamily="34" charset="0"/>
              </a:rPr>
              <a:t>CAÍDA DE ÁRBOLES</a:t>
            </a:r>
            <a:endParaRPr lang="es-CO" sz="1400" b="1" dirty="0">
              <a:solidFill>
                <a:schemeClr val="bg1"/>
              </a:solidFill>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Imagen 18" descr="\\vnas1\HOME\Preparativos y Respuesta\Fotos\lluvias\Bogotá Sur 27 Marzo Cra 17h bis 74b - 67 sur.jpg"/>
          <p:cNvPicPr/>
          <p:nvPr/>
        </p:nvPicPr>
        <p:blipFill>
          <a:blip r:embed="rId2">
            <a:extLst>
              <a:ext uri="{28A0092B-C50C-407E-A947-70E740481C1C}">
                <a14:useLocalDpi xmlns:a14="http://schemas.microsoft.com/office/drawing/2010/main" val="0"/>
              </a:ext>
            </a:extLst>
          </a:blip>
          <a:srcRect/>
          <a:stretch>
            <a:fillRect/>
          </a:stretch>
        </p:blipFill>
        <p:spPr bwMode="auto">
          <a:xfrm>
            <a:off x="569539" y="1942863"/>
            <a:ext cx="4002461" cy="2671688"/>
          </a:xfrm>
          <a:prstGeom prst="rect">
            <a:avLst/>
          </a:prstGeom>
          <a:noFill/>
          <a:ln>
            <a:solidFill>
              <a:schemeClr val="tx1"/>
            </a:solidFill>
          </a:ln>
        </p:spPr>
      </p:pic>
      <p:sp>
        <p:nvSpPr>
          <p:cNvPr id="22531" name="Título 1"/>
          <p:cNvSpPr txBox="1">
            <a:spLocks/>
          </p:cNvSpPr>
          <p:nvPr/>
        </p:nvSpPr>
        <p:spPr bwMode="auto">
          <a:xfrm>
            <a:off x="-472429" y="156816"/>
            <a:ext cx="9683750" cy="72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endParaRPr lang="es-ES_tradnl" altLang="es-ES_tradnl" sz="3200" b="1">
              <a:solidFill>
                <a:schemeClr val="bg1"/>
              </a:solidFill>
              <a:latin typeface="Arial Rounded MT Bold" panose="020F0704030504030204" pitchFamily="34" charset="0"/>
              <a:ea typeface="Arial Rounded MT Bold" panose="020F0704030504030204" pitchFamily="34" charset="0"/>
              <a:cs typeface="Arial Rounded MT Bold" panose="020F0704030504030204" pitchFamily="34" charset="0"/>
            </a:endParaRPr>
          </a:p>
        </p:txBody>
      </p:sp>
      <p:sp>
        <p:nvSpPr>
          <p:cNvPr id="22532" name="Título 1"/>
          <p:cNvSpPr txBox="1">
            <a:spLocks/>
          </p:cNvSpPr>
          <p:nvPr/>
        </p:nvSpPr>
        <p:spPr bwMode="auto">
          <a:xfrm>
            <a:off x="34924" y="-99392"/>
            <a:ext cx="8883349" cy="68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Fenómenos asociados con la temporada</a:t>
            </a:r>
          </a:p>
        </p:txBody>
      </p:sp>
      <p:sp>
        <p:nvSpPr>
          <p:cNvPr id="2" name="AutoShape 2" descr="blob:https://web.whatsapp.com/9f0b9643-c01b-433b-9c71-4ee8232b3a2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4" descr="blob:https://web.whatsapp.com/9f0b9643-c01b-433b-9c71-4ee8232b3a2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22588" b="36462"/>
          <a:stretch/>
        </p:blipFill>
        <p:spPr>
          <a:xfrm>
            <a:off x="4745575" y="1916832"/>
            <a:ext cx="3857625" cy="2697719"/>
          </a:xfrm>
          <a:prstGeom prst="rect">
            <a:avLst/>
          </a:prstGeom>
          <a:ln>
            <a:solidFill>
              <a:schemeClr val="tx1"/>
            </a:solidFill>
          </a:ln>
        </p:spPr>
      </p:pic>
      <p:sp>
        <p:nvSpPr>
          <p:cNvPr id="18" name="Rectángulo 17"/>
          <p:cNvSpPr/>
          <p:nvPr/>
        </p:nvSpPr>
        <p:spPr>
          <a:xfrm>
            <a:off x="559848" y="1955436"/>
            <a:ext cx="2644000" cy="307777"/>
          </a:xfrm>
          <a:prstGeom prst="rect">
            <a:avLst/>
          </a:prstGeom>
          <a:solidFill>
            <a:srgbClr val="419FE2">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2536" name="Rectángulo 10"/>
          <p:cNvSpPr>
            <a:spLocks noChangeArrowheads="1"/>
          </p:cNvSpPr>
          <p:nvPr/>
        </p:nvSpPr>
        <p:spPr bwMode="auto">
          <a:xfrm>
            <a:off x="569539" y="1978356"/>
            <a:ext cx="26343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CO" sz="1400" b="1" dirty="0" smtClean="0">
                <a:solidFill>
                  <a:schemeClr val="bg1"/>
                </a:solidFill>
                <a:cs typeface="Arial" panose="020B0604020202020204" pitchFamily="34" charset="0"/>
              </a:rPr>
              <a:t>MOVIMIENTOS EN MASA</a:t>
            </a:r>
            <a:endParaRPr lang="es-CO" altLang="es-CO" sz="1400" b="1" dirty="0">
              <a:solidFill>
                <a:schemeClr val="bg1"/>
              </a:solidFill>
              <a:cs typeface="Arial" panose="020B0604020202020204" pitchFamily="34" charset="0"/>
            </a:endParaRPr>
          </a:p>
        </p:txBody>
      </p:sp>
      <p:sp>
        <p:nvSpPr>
          <p:cNvPr id="23" name="Rectángulo 22"/>
          <p:cNvSpPr/>
          <p:nvPr/>
        </p:nvSpPr>
        <p:spPr>
          <a:xfrm>
            <a:off x="7098833" y="1954833"/>
            <a:ext cx="1488807" cy="269879"/>
          </a:xfrm>
          <a:prstGeom prst="rect">
            <a:avLst/>
          </a:prstGeom>
          <a:solidFill>
            <a:srgbClr val="419FE2">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2543" name="Rectángulo 17"/>
          <p:cNvSpPr>
            <a:spLocks noChangeArrowheads="1"/>
          </p:cNvSpPr>
          <p:nvPr/>
        </p:nvSpPr>
        <p:spPr bwMode="auto">
          <a:xfrm>
            <a:off x="7151398" y="1936680"/>
            <a:ext cx="13874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altLang="es-CO" sz="1400" b="1" dirty="0" smtClean="0">
                <a:solidFill>
                  <a:schemeClr val="bg1"/>
                </a:solidFill>
                <a:cs typeface="Arial" panose="020B0604020202020204" pitchFamily="34" charset="0"/>
              </a:rPr>
              <a:t>VENDAVALES</a:t>
            </a:r>
            <a:endParaRPr lang="es-CO" altLang="es-CO" sz="1400" b="1" dirty="0">
              <a:solidFill>
                <a:schemeClr val="bg1"/>
              </a:solidFill>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ítulo 1"/>
          <p:cNvSpPr txBox="1">
            <a:spLocks/>
          </p:cNvSpPr>
          <p:nvPr/>
        </p:nvSpPr>
        <p:spPr bwMode="auto">
          <a:xfrm>
            <a:off x="143000" y="-84352"/>
            <a:ext cx="9001000" cy="79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CO" sz="3600" b="1" dirty="0" smtClean="0">
                <a:solidFill>
                  <a:schemeClr val="bg1"/>
                </a:solidFill>
                <a:cs typeface="Arial" panose="020B0604020202020204" pitchFamily="34" charset="0"/>
              </a:rPr>
              <a:t>Mapa Normativo de Amenaza por Movimiento en Masa</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8" name="Rectangle 12"/>
          <p:cNvSpPr>
            <a:spLocks noChangeArrowheads="1"/>
          </p:cNvSpPr>
          <p:nvPr/>
        </p:nvSpPr>
        <p:spPr bwMode="auto">
          <a:xfrm>
            <a:off x="0" y="720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angle 13"/>
          <p:cNvSpPr>
            <a:spLocks noChangeArrowheads="1"/>
          </p:cNvSpPr>
          <p:nvPr/>
        </p:nvSpPr>
        <p:spPr bwMode="auto">
          <a:xfrm>
            <a:off x="0" y="5292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2" name="Imagen 11" descr="D:\IDIGER\Scenario characterization\jpg files\12_AmenazaPOT190.jpg"/>
          <p:cNvPicPr/>
          <p:nvPr/>
        </p:nvPicPr>
        <p:blipFill rotWithShape="1">
          <a:blip r:embed="rId2" cstate="print">
            <a:extLst>
              <a:ext uri="{28A0092B-C50C-407E-A947-70E740481C1C}">
                <a14:useLocalDpi xmlns:a14="http://schemas.microsoft.com/office/drawing/2010/main" val="0"/>
              </a:ext>
            </a:extLst>
          </a:blip>
          <a:srcRect t="783"/>
          <a:stretch/>
        </p:blipFill>
        <p:spPr bwMode="auto">
          <a:xfrm>
            <a:off x="2365535" y="1059427"/>
            <a:ext cx="4536504" cy="5670375"/>
          </a:xfrm>
          <a:prstGeom prst="rect">
            <a:avLst/>
          </a:prstGeom>
          <a:noFill/>
          <a:ln>
            <a:noFill/>
          </a:ln>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bwMode="auto">
          <a:xfrm>
            <a:off x="143000" y="-84352"/>
            <a:ext cx="9001000" cy="84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CO" sz="3600" b="1" dirty="0" smtClean="0">
                <a:solidFill>
                  <a:schemeClr val="bg1"/>
                </a:solidFill>
                <a:cs typeface="Arial" panose="020B0604020202020204" pitchFamily="34" charset="0"/>
              </a:rPr>
              <a:t>Mapa Normativo de Amenaza por Inundación</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grpSp>
        <p:nvGrpSpPr>
          <p:cNvPr id="5" name="Grupo 4"/>
          <p:cNvGrpSpPr/>
          <p:nvPr/>
        </p:nvGrpSpPr>
        <p:grpSpPr>
          <a:xfrm>
            <a:off x="1049337" y="1085809"/>
            <a:ext cx="7045325" cy="4932045"/>
            <a:chOff x="1049337" y="1085809"/>
            <a:chExt cx="7045325" cy="4932045"/>
          </a:xfrm>
        </p:grpSpPr>
        <p:pic>
          <p:nvPicPr>
            <p:cNvPr id="2" name="Imagen 1" descr="C:\Users\lmhernandez\Downloads\MAPA_INUNDACION_INC358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337" y="1085809"/>
              <a:ext cx="7045325" cy="4932045"/>
            </a:xfrm>
            <a:prstGeom prst="rect">
              <a:avLst/>
            </a:prstGeom>
            <a:noFill/>
            <a:ln>
              <a:solidFill>
                <a:schemeClr val="tx1"/>
              </a:solidFill>
            </a:ln>
          </p:spPr>
        </p:pic>
        <p:sp>
          <p:nvSpPr>
            <p:cNvPr id="4" name="Rectángulo 3"/>
            <p:cNvSpPr/>
            <p:nvPr/>
          </p:nvSpPr>
          <p:spPr>
            <a:xfrm>
              <a:off x="7596336" y="5517232"/>
              <a:ext cx="36004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4390577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1"/>
          <p:cNvSpPr txBox="1">
            <a:spLocks/>
          </p:cNvSpPr>
          <p:nvPr/>
        </p:nvSpPr>
        <p:spPr bwMode="auto">
          <a:xfrm>
            <a:off x="78318" y="-27384"/>
            <a:ext cx="8886169" cy="5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CO" sz="3200" b="1" dirty="0" smtClean="0">
                <a:solidFill>
                  <a:schemeClr val="bg1"/>
                </a:solidFill>
                <a:cs typeface="Arial" panose="020B0604020202020204" pitchFamily="34" charset="0"/>
              </a:rPr>
              <a:t>Emergencias por movimientos </a:t>
            </a:r>
            <a:r>
              <a:rPr lang="es-CO" sz="3200" b="1" dirty="0">
                <a:solidFill>
                  <a:schemeClr val="bg1"/>
                </a:solidFill>
                <a:cs typeface="Arial" panose="020B0604020202020204" pitchFamily="34" charset="0"/>
              </a:rPr>
              <a:t>en </a:t>
            </a:r>
            <a:r>
              <a:rPr lang="es-CO" sz="3200" b="1" dirty="0" smtClean="0">
                <a:solidFill>
                  <a:schemeClr val="bg1"/>
                </a:solidFill>
                <a:cs typeface="Arial" panose="020B0604020202020204" pitchFamily="34" charset="0"/>
              </a:rPr>
              <a:t>masa</a:t>
            </a:r>
          </a:p>
          <a:p>
            <a:pPr algn="r"/>
            <a:r>
              <a:rPr lang="es-CO" sz="3200" b="1" dirty="0" smtClean="0">
                <a:solidFill>
                  <a:schemeClr val="bg1"/>
                </a:solidFill>
                <a:cs typeface="Arial" panose="020B0604020202020204" pitchFamily="34" charset="0"/>
              </a:rPr>
              <a:t> 1ª temporada de lluvias 2017</a:t>
            </a:r>
            <a:endParaRPr lang="es-ES_tradnl" altLang="es-ES_tradnl" sz="3200" b="1" dirty="0">
              <a:solidFill>
                <a:schemeClr val="bg1"/>
              </a:solidFill>
              <a:ea typeface="Arial Rounded MT Bold" panose="020F0704030504030204" pitchFamily="34" charset="0"/>
              <a:cs typeface="Arial" panose="020B0604020202020204" pitchFamily="34" charset="0"/>
            </a:endParaRPr>
          </a:p>
        </p:txBody>
      </p:sp>
      <p:sp>
        <p:nvSpPr>
          <p:cNvPr id="7"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1"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 name="Imagen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12776"/>
            <a:ext cx="8784976" cy="4176464"/>
          </a:xfrm>
          <a:prstGeom prst="rect">
            <a:avLst/>
          </a:prstGeom>
          <a:noFill/>
          <a:ln>
            <a:solidFill>
              <a:sysClr val="windowText" lastClr="000000"/>
            </a:solidFill>
          </a:ln>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ítulo 1"/>
          <p:cNvSpPr txBox="1">
            <a:spLocks/>
          </p:cNvSpPr>
          <p:nvPr/>
        </p:nvSpPr>
        <p:spPr bwMode="auto">
          <a:xfrm>
            <a:off x="-324544" y="-27384"/>
            <a:ext cx="9468544" cy="46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CO" sz="3200" b="1" dirty="0" smtClean="0">
                <a:solidFill>
                  <a:schemeClr val="bg1"/>
                </a:solidFill>
                <a:cs typeface="Arial" panose="020B0604020202020204" pitchFamily="34" charset="0"/>
              </a:rPr>
              <a:t>Emergencias por Encharcamientos e Inundaciones </a:t>
            </a:r>
            <a:r>
              <a:rPr lang="es-CO" sz="3200" b="1" dirty="0">
                <a:solidFill>
                  <a:schemeClr val="bg1"/>
                </a:solidFill>
                <a:cs typeface="Arial" panose="020B0604020202020204" pitchFamily="34" charset="0"/>
              </a:rPr>
              <a:t>1ª temporada de lluvias 2017</a:t>
            </a:r>
            <a:endParaRPr lang="es-ES_tradnl" altLang="es-ES_tradnl" sz="3200" b="1" dirty="0">
              <a:solidFill>
                <a:schemeClr val="bg1"/>
              </a:solidFill>
              <a:ea typeface="Arial Rounded MT Bold" panose="020F0704030504030204" pitchFamily="34" charset="0"/>
              <a:cs typeface="Arial" panose="020B0604020202020204" pitchFamily="34" charset="0"/>
            </a:endParaRPr>
          </a:p>
          <a:p>
            <a:pPr algn="r"/>
            <a:r>
              <a:rPr lang="es-CO" sz="3200" b="1" dirty="0" smtClean="0">
                <a:solidFill>
                  <a:schemeClr val="bg1"/>
                </a:solidFill>
                <a:cs typeface="Arial" panose="020B0604020202020204" pitchFamily="34" charset="0"/>
              </a:rPr>
              <a:t> 2016</a:t>
            </a:r>
            <a:endParaRPr lang="es-ES_tradnl" altLang="es-ES_tradnl" sz="3200" b="1" dirty="0">
              <a:solidFill>
                <a:schemeClr val="bg1"/>
              </a:solidFill>
              <a:ea typeface="Arial Rounded MT Bold" panose="020F0704030504030204" pitchFamily="34" charset="0"/>
              <a:cs typeface="Arial" panose="020B0604020202020204" pitchFamily="34" charset="0"/>
            </a:endParaRPr>
          </a:p>
        </p:txBody>
      </p:sp>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 name="Imagen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516" y="1340768"/>
            <a:ext cx="8712968" cy="4464496"/>
          </a:xfrm>
          <a:prstGeom prst="rect">
            <a:avLst/>
          </a:prstGeom>
          <a:noFill/>
          <a:ln>
            <a:solidFill>
              <a:schemeClr val="tx1"/>
            </a:solidFill>
          </a:ln>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ítulo 1"/>
          <p:cNvSpPr txBox="1">
            <a:spLocks/>
          </p:cNvSpPr>
          <p:nvPr/>
        </p:nvSpPr>
        <p:spPr bwMode="auto">
          <a:xfrm>
            <a:off x="0" y="237200"/>
            <a:ext cx="9144000" cy="46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CO" sz="3200" b="1" dirty="0" smtClean="0">
                <a:solidFill>
                  <a:schemeClr val="bg1"/>
                </a:solidFill>
                <a:cs typeface="Arial" panose="020B0604020202020204" pitchFamily="34" charset="0"/>
              </a:rPr>
              <a:t>Emergencias </a:t>
            </a:r>
            <a:r>
              <a:rPr lang="es-CO" sz="3200" b="1" dirty="0">
                <a:solidFill>
                  <a:schemeClr val="bg1"/>
                </a:solidFill>
                <a:cs typeface="Arial" panose="020B0604020202020204" pitchFamily="34" charset="0"/>
              </a:rPr>
              <a:t>1ª temporada de lluvias 2017</a:t>
            </a:r>
            <a:endParaRPr lang="es-ES_tradnl" altLang="es-ES_tradnl" sz="3200" b="1" dirty="0">
              <a:solidFill>
                <a:schemeClr val="bg1"/>
              </a:solidFill>
              <a:ea typeface="Arial Rounded MT Bold" panose="020F0704030504030204" pitchFamily="34" charset="0"/>
              <a:cs typeface="Arial" panose="020B0604020202020204" pitchFamily="34" charset="0"/>
            </a:endParaRPr>
          </a:p>
        </p:txBody>
      </p:sp>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1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angle 7"/>
          <p:cNvSpPr>
            <a:spLocks noChangeArrowheads="1"/>
          </p:cNvSpPr>
          <p:nvPr/>
        </p:nvSpPr>
        <p:spPr bwMode="auto">
          <a:xfrm>
            <a:off x="2123728" y="54135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 name="CuadroTexto 1"/>
          <p:cNvSpPr txBox="1"/>
          <p:nvPr/>
        </p:nvSpPr>
        <p:spPr>
          <a:xfrm>
            <a:off x="3383180" y="5413564"/>
            <a:ext cx="2377639" cy="369332"/>
          </a:xfrm>
          <a:prstGeom prst="rect">
            <a:avLst/>
          </a:prstGeom>
          <a:noFill/>
        </p:spPr>
        <p:txBody>
          <a:bodyPr wrap="none" rtlCol="0">
            <a:spAutoFit/>
          </a:bodyPr>
          <a:lstStyle/>
          <a:p>
            <a:r>
              <a:rPr lang="es-ES" dirty="0" smtClean="0"/>
              <a:t>Total de eventos: </a:t>
            </a:r>
            <a:r>
              <a:rPr lang="es-ES" b="1" dirty="0" smtClean="0"/>
              <a:t>692</a:t>
            </a:r>
            <a:endParaRPr lang="es-ES" b="1" dirty="0"/>
          </a:p>
        </p:txBody>
      </p:sp>
      <p:graphicFrame>
        <p:nvGraphicFramePr>
          <p:cNvPr id="12" name="Gráfico 11"/>
          <p:cNvGraphicFramePr>
            <a:graphicFrameLocks/>
          </p:cNvGraphicFramePr>
          <p:nvPr>
            <p:extLst>
              <p:ext uri="{D42A27DB-BD31-4B8C-83A1-F6EECF244321}">
                <p14:modId xmlns:p14="http://schemas.microsoft.com/office/powerpoint/2010/main" val="2494751669"/>
              </p:ext>
            </p:extLst>
          </p:nvPr>
        </p:nvGraphicFramePr>
        <p:xfrm>
          <a:off x="179512" y="1342029"/>
          <a:ext cx="8712968" cy="40715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666774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6" name="Forma libre 5"/>
          <p:cNvSpPr/>
          <p:nvPr/>
        </p:nvSpPr>
        <p:spPr>
          <a:xfrm>
            <a:off x="43400"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a:solidFill>
                  <a:schemeClr val="bg1"/>
                </a:solidFill>
                <a:latin typeface="Arial" panose="020B0604020202020204" pitchFamily="34" charset="0"/>
                <a:cs typeface="Arial" panose="020B0604020202020204" pitchFamily="34" charset="0"/>
              </a:rPr>
              <a:t>4. </a:t>
            </a:r>
            <a:r>
              <a:rPr lang="es-ES" sz="4400" b="0" kern="1200" dirty="0" smtClean="0">
                <a:solidFill>
                  <a:schemeClr val="bg1"/>
                </a:solidFill>
                <a:latin typeface="Arial" panose="020B0604020202020204" pitchFamily="34" charset="0"/>
                <a:cs typeface="Arial" panose="020B0604020202020204" pitchFamily="34" charset="0"/>
              </a:rPr>
              <a:t>Acciones de Prevención</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66336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3" name="Forma libre 2">
            <a:hlinkClick r:id="rId3" action="ppaction://hlinksldjump"/>
          </p:cNvPr>
          <p:cNvSpPr/>
          <p:nvPr/>
        </p:nvSpPr>
        <p:spPr>
          <a:xfrm>
            <a:off x="1906612" y="1124744"/>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lumMod val="8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smtClean="0">
                <a:solidFill>
                  <a:schemeClr val="bg1"/>
                </a:solidFill>
                <a:latin typeface="Arial" panose="020B0604020202020204" pitchFamily="34" charset="0"/>
                <a:cs typeface="Arial" panose="020B0604020202020204" pitchFamily="34" charset="0"/>
              </a:rPr>
              <a:t>1. Objetivo</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4" name="Forma libre 3">
            <a:hlinkClick r:id="rId4" action="ppaction://hlinksldjump"/>
          </p:cNvPr>
          <p:cNvSpPr/>
          <p:nvPr/>
        </p:nvSpPr>
        <p:spPr>
          <a:xfrm>
            <a:off x="1906612" y="168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lumMod val="8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a:solidFill>
                  <a:schemeClr val="bg1"/>
                </a:solidFill>
                <a:latin typeface="Arial" panose="020B0604020202020204" pitchFamily="34" charset="0"/>
                <a:cs typeface="Arial" panose="020B0604020202020204" pitchFamily="34" charset="0"/>
              </a:rPr>
              <a:t>2. </a:t>
            </a:r>
            <a:r>
              <a:rPr lang="es-ES" sz="2000" b="0" kern="1200" dirty="0" smtClean="0">
                <a:solidFill>
                  <a:schemeClr val="bg1"/>
                </a:solidFill>
                <a:latin typeface="Arial" panose="020B0604020202020204" pitchFamily="34" charset="0"/>
                <a:cs typeface="Arial" panose="020B0604020202020204" pitchFamily="34" charset="0"/>
              </a:rPr>
              <a:t>Contexto - antecedentes</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5" name="Forma libre 4">
            <a:hlinkClick r:id="rId5" action="ppaction://hlinksldjump"/>
          </p:cNvPr>
          <p:cNvSpPr/>
          <p:nvPr/>
        </p:nvSpPr>
        <p:spPr>
          <a:xfrm>
            <a:off x="1906612" y="222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a:solidFill>
                  <a:schemeClr val="bg1"/>
                </a:solidFill>
                <a:latin typeface="Arial" panose="020B0604020202020204" pitchFamily="34" charset="0"/>
                <a:cs typeface="Arial" panose="020B0604020202020204" pitchFamily="34" charset="0"/>
              </a:rPr>
              <a:t>3. </a:t>
            </a:r>
            <a:r>
              <a:rPr lang="es-ES" sz="2000" b="0" kern="1200" dirty="0" smtClean="0">
                <a:solidFill>
                  <a:schemeClr val="bg1"/>
                </a:solidFill>
                <a:latin typeface="Arial" panose="020B0604020202020204" pitchFamily="34" charset="0"/>
                <a:cs typeface="Arial" panose="020B0604020202020204" pitchFamily="34" charset="0"/>
              </a:rPr>
              <a:t>Escenarios de Riesgo</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6" name="Forma libre 5">
            <a:hlinkClick r:id="rId6" action="ppaction://hlinksldjump"/>
          </p:cNvPr>
          <p:cNvSpPr/>
          <p:nvPr/>
        </p:nvSpPr>
        <p:spPr>
          <a:xfrm>
            <a:off x="1906612" y="276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a:solidFill>
                  <a:schemeClr val="bg1"/>
                </a:solidFill>
                <a:latin typeface="Arial" panose="020B0604020202020204" pitchFamily="34" charset="0"/>
                <a:cs typeface="Arial" panose="020B0604020202020204" pitchFamily="34" charset="0"/>
              </a:rPr>
              <a:t>4. </a:t>
            </a:r>
            <a:r>
              <a:rPr lang="es-ES" sz="2000" b="0" kern="1200" dirty="0" smtClean="0">
                <a:solidFill>
                  <a:schemeClr val="bg1"/>
                </a:solidFill>
                <a:latin typeface="Arial" panose="020B0604020202020204" pitchFamily="34" charset="0"/>
                <a:cs typeface="Arial" panose="020B0604020202020204" pitchFamily="34" charset="0"/>
              </a:rPr>
              <a:t>Acciones de Prevención</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7" name="Forma libre 6">
            <a:hlinkClick r:id="rId7" action="ppaction://hlinksldjump"/>
          </p:cNvPr>
          <p:cNvSpPr/>
          <p:nvPr/>
        </p:nvSpPr>
        <p:spPr>
          <a:xfrm>
            <a:off x="1906612" y="330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a:solidFill>
                  <a:schemeClr val="bg1"/>
                </a:solidFill>
                <a:latin typeface="Arial" panose="020B0604020202020204" pitchFamily="34" charset="0"/>
                <a:cs typeface="Arial" panose="020B0604020202020204" pitchFamily="34" charset="0"/>
              </a:rPr>
              <a:t>5. </a:t>
            </a:r>
            <a:r>
              <a:rPr lang="es-ES" sz="2000" b="0" kern="1200" dirty="0" smtClean="0">
                <a:solidFill>
                  <a:schemeClr val="bg1"/>
                </a:solidFill>
                <a:latin typeface="Arial" panose="020B0604020202020204" pitchFamily="34" charset="0"/>
                <a:cs typeface="Arial" panose="020B0604020202020204" pitchFamily="34" charset="0"/>
              </a:rPr>
              <a:t>Monitoreo</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9" name="Forma libre 8">
            <a:hlinkClick r:id="rId8" action="ppaction://hlinksldjump"/>
          </p:cNvPr>
          <p:cNvSpPr/>
          <p:nvPr/>
        </p:nvSpPr>
        <p:spPr>
          <a:xfrm>
            <a:off x="1906612" y="384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a:solidFill>
                  <a:schemeClr val="bg1"/>
                </a:solidFill>
                <a:latin typeface="Arial" panose="020B0604020202020204" pitchFamily="34" charset="0"/>
                <a:cs typeface="Arial" panose="020B0604020202020204" pitchFamily="34" charset="0"/>
              </a:rPr>
              <a:t>6. </a:t>
            </a:r>
            <a:r>
              <a:rPr lang="es-ES" sz="2000" b="0" kern="1200" dirty="0" smtClean="0">
                <a:solidFill>
                  <a:schemeClr val="bg1"/>
                </a:solidFill>
                <a:latin typeface="Arial" panose="020B0604020202020204" pitchFamily="34" charset="0"/>
                <a:cs typeface="Arial" panose="020B0604020202020204" pitchFamily="34" charset="0"/>
              </a:rPr>
              <a:t>Información Pública</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10" name="Forma libre 9">
            <a:hlinkClick r:id="rId9" action="ppaction://hlinksldjump"/>
          </p:cNvPr>
          <p:cNvSpPr/>
          <p:nvPr/>
        </p:nvSpPr>
        <p:spPr>
          <a:xfrm>
            <a:off x="1906612" y="438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a:solidFill>
                  <a:schemeClr val="bg1"/>
                </a:solidFill>
                <a:latin typeface="Arial" panose="020B0604020202020204" pitchFamily="34" charset="0"/>
                <a:cs typeface="Arial" panose="020B0604020202020204" pitchFamily="34" charset="0"/>
              </a:rPr>
              <a:t>7. </a:t>
            </a:r>
            <a:r>
              <a:rPr lang="es-ES" sz="2000" b="0" kern="1200" dirty="0" smtClean="0">
                <a:solidFill>
                  <a:schemeClr val="bg1"/>
                </a:solidFill>
                <a:latin typeface="Arial" panose="020B0604020202020204" pitchFamily="34" charset="0"/>
                <a:cs typeface="Arial" panose="020B0604020202020204" pitchFamily="34" charset="0"/>
              </a:rPr>
              <a:t>Preparación y alistamiento</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11" name="Forma libre 10">
            <a:hlinkClick r:id="rId10" action="ppaction://hlinksldjump"/>
          </p:cNvPr>
          <p:cNvSpPr/>
          <p:nvPr/>
        </p:nvSpPr>
        <p:spPr>
          <a:xfrm>
            <a:off x="1906612" y="492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a:solidFill>
                  <a:schemeClr val="bg1"/>
                </a:solidFill>
                <a:latin typeface="Arial" panose="020B0604020202020204" pitchFamily="34" charset="0"/>
                <a:cs typeface="Arial" panose="020B0604020202020204" pitchFamily="34" charset="0"/>
              </a:rPr>
              <a:t>8. </a:t>
            </a:r>
            <a:r>
              <a:rPr lang="es-ES" sz="2000" b="0" kern="1200" dirty="0" smtClean="0">
                <a:solidFill>
                  <a:schemeClr val="bg1"/>
                </a:solidFill>
                <a:latin typeface="Arial" panose="020B0604020202020204" pitchFamily="34" charset="0"/>
                <a:cs typeface="Arial" panose="020B0604020202020204" pitchFamily="34" charset="0"/>
              </a:rPr>
              <a:t>Respuesta </a:t>
            </a:r>
            <a:endParaRPr lang="es-ES" sz="2000" b="0" kern="1200" dirty="0">
              <a:solidFill>
                <a:schemeClr val="bg1"/>
              </a:solidFill>
              <a:latin typeface="Arial" panose="020B0604020202020204" pitchFamily="34" charset="0"/>
              <a:cs typeface="Arial" panose="020B0604020202020204" pitchFamily="34" charset="0"/>
            </a:endParaRPr>
          </a:p>
        </p:txBody>
      </p:sp>
      <p:sp>
        <p:nvSpPr>
          <p:cNvPr id="12" name="Forma libre 11">
            <a:hlinkClick r:id="rId11" action="ppaction://hlinksldjump"/>
          </p:cNvPr>
          <p:cNvSpPr/>
          <p:nvPr/>
        </p:nvSpPr>
        <p:spPr>
          <a:xfrm>
            <a:off x="1906612" y="5463012"/>
            <a:ext cx="5473700" cy="468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2000" b="0" kern="1200" dirty="0" smtClean="0">
                <a:solidFill>
                  <a:schemeClr val="bg1"/>
                </a:solidFill>
                <a:latin typeface="Arial" panose="020B0604020202020204" pitchFamily="34" charset="0"/>
                <a:cs typeface="Arial" panose="020B0604020202020204" pitchFamily="34" charset="0"/>
              </a:rPr>
              <a:t>9. Medidas territoriales</a:t>
            </a:r>
            <a:endParaRPr lang="es-ES" sz="2000" b="0" kern="12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ítulo 1"/>
          <p:cNvSpPr txBox="1">
            <a:spLocks/>
          </p:cNvSpPr>
          <p:nvPr/>
        </p:nvSpPr>
        <p:spPr bwMode="auto">
          <a:xfrm>
            <a:off x="107504" y="-99392"/>
            <a:ext cx="883691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Acciones de prevención - Ampliación Río Bogotá. CAR </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3" name="CuadroTexto 2"/>
          <p:cNvSpPr txBox="1"/>
          <p:nvPr/>
        </p:nvSpPr>
        <p:spPr>
          <a:xfrm>
            <a:off x="6156176" y="1943555"/>
            <a:ext cx="2788246" cy="2031325"/>
          </a:xfrm>
          <a:prstGeom prst="rect">
            <a:avLst/>
          </a:prstGeom>
          <a:noFill/>
        </p:spPr>
        <p:txBody>
          <a:bodyPr wrap="square" rtlCol="0">
            <a:spAutoFit/>
          </a:bodyPr>
          <a:lstStyle/>
          <a:p>
            <a:pPr marL="111125" indent="-111125" algn="just">
              <a:buFont typeface="Arial" panose="020B0604020202020204" pitchFamily="34" charset="0"/>
              <a:buChar char="•"/>
            </a:pPr>
            <a:r>
              <a:rPr lang="es-CO" dirty="0" smtClean="0"/>
              <a:t>Ampliación</a:t>
            </a:r>
            <a:r>
              <a:rPr lang="en-GB" dirty="0" smtClean="0"/>
              <a:t> del </a:t>
            </a:r>
            <a:r>
              <a:rPr lang="es-ES_tradnl" dirty="0" smtClean="0"/>
              <a:t>cauce</a:t>
            </a:r>
          </a:p>
          <a:p>
            <a:pPr marL="111125" indent="-111125" algn="just">
              <a:buFont typeface="Arial" panose="020B0604020202020204" pitchFamily="34" charset="0"/>
              <a:buChar char="•"/>
            </a:pPr>
            <a:r>
              <a:rPr lang="en-GB" dirty="0" err="1" smtClean="0"/>
              <a:t>Remoc</a:t>
            </a:r>
            <a:r>
              <a:rPr lang="es-CO" dirty="0" err="1"/>
              <a:t>ión</a:t>
            </a:r>
            <a:r>
              <a:rPr lang="en-GB" dirty="0" smtClean="0"/>
              <a:t> de material vegetal</a:t>
            </a:r>
          </a:p>
          <a:p>
            <a:pPr marL="111125" indent="-111125" algn="just">
              <a:buFont typeface="Arial" panose="020B0604020202020204" pitchFamily="34" charset="0"/>
              <a:buChar char="•"/>
            </a:pPr>
            <a:r>
              <a:rPr lang="es-CO" dirty="0" smtClean="0"/>
              <a:t>Conformación</a:t>
            </a:r>
            <a:r>
              <a:rPr lang="en-GB" dirty="0" smtClean="0"/>
              <a:t> de </a:t>
            </a:r>
            <a:r>
              <a:rPr lang="en-GB" dirty="0" err="1" smtClean="0"/>
              <a:t>jarillones</a:t>
            </a:r>
            <a:endParaRPr lang="en-GB" dirty="0" smtClean="0"/>
          </a:p>
          <a:p>
            <a:pPr marL="111125" indent="-111125" algn="just">
              <a:buFont typeface="Arial" panose="020B0604020202020204" pitchFamily="34" charset="0"/>
              <a:buChar char="•"/>
            </a:pPr>
            <a:r>
              <a:rPr lang="en-GB" dirty="0" err="1" smtClean="0"/>
              <a:t>Restauración</a:t>
            </a:r>
            <a:r>
              <a:rPr lang="en-GB" dirty="0" smtClean="0"/>
              <a:t> </a:t>
            </a:r>
            <a:r>
              <a:rPr lang="en-GB" dirty="0" err="1" smtClean="0"/>
              <a:t>paisajística</a:t>
            </a:r>
            <a:endParaRPr lang="es-CO" dirty="0"/>
          </a:p>
        </p:txBody>
      </p:sp>
      <p:pic>
        <p:nvPicPr>
          <p:cNvPr id="1026" name="Picture 2" descr="Imagen de la n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84784"/>
            <a:ext cx="5897736" cy="2948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ángulo redondeado 5"/>
          <p:cNvSpPr/>
          <p:nvPr/>
        </p:nvSpPr>
        <p:spPr>
          <a:xfrm>
            <a:off x="1121745" y="4676399"/>
            <a:ext cx="6900509" cy="122413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err="1">
                <a:latin typeface="Arial" panose="020B0604020202020204" pitchFamily="34" charset="0"/>
                <a:cs typeface="Arial" panose="020B0604020202020204" pitchFamily="34" charset="0"/>
              </a:rPr>
              <a:t>Avance</a:t>
            </a:r>
            <a:r>
              <a:rPr lang="en-GB" dirty="0">
                <a:latin typeface="Arial" panose="020B0604020202020204" pitchFamily="34" charset="0"/>
                <a:cs typeface="Arial" panose="020B0604020202020204" pitchFamily="34" charset="0"/>
              </a:rPr>
              <a:t> superior al 90% (&gt;61.2km) en la </a:t>
            </a:r>
            <a:r>
              <a:rPr lang="en-GB" dirty="0" err="1">
                <a:latin typeface="Arial" panose="020B0604020202020204" pitchFamily="34" charset="0"/>
                <a:cs typeface="Arial" panose="020B0604020202020204" pitchFamily="34" charset="0"/>
              </a:rPr>
              <a:t>adecuación</a:t>
            </a:r>
            <a:r>
              <a:rPr lang="en-GB" dirty="0">
                <a:latin typeface="Arial" panose="020B0604020202020204" pitchFamily="34" charset="0"/>
                <a:cs typeface="Arial" panose="020B0604020202020204" pitchFamily="34" charset="0"/>
              </a:rPr>
              <a:t> de la Cuenca media (</a:t>
            </a:r>
            <a:r>
              <a:rPr lang="en-GB" dirty="0" err="1">
                <a:latin typeface="Arial" panose="020B0604020202020204" pitchFamily="34" charset="0"/>
                <a:cs typeface="Arial" panose="020B0604020202020204" pitchFamily="34" charset="0"/>
              </a:rPr>
              <a:t>Alicachín</a:t>
            </a:r>
            <a:r>
              <a:rPr lang="en-GB" dirty="0">
                <a:latin typeface="Arial" panose="020B0604020202020204" pitchFamily="34" charset="0"/>
                <a:cs typeface="Arial" panose="020B0604020202020204" pitchFamily="34" charset="0"/>
              </a:rPr>
              <a:t> – Puente la </a:t>
            </a:r>
            <a:r>
              <a:rPr lang="en-GB" dirty="0" err="1">
                <a:latin typeface="Arial" panose="020B0604020202020204" pitchFamily="34" charset="0"/>
                <a:cs typeface="Arial" panose="020B0604020202020204" pitchFamily="34" charset="0"/>
              </a:rPr>
              <a:t>Virgen</a:t>
            </a:r>
            <a:r>
              <a:rPr lang="en-GB" dirty="0" smtClean="0">
                <a:latin typeface="Arial" panose="020B0604020202020204" pitchFamily="34" charset="0"/>
                <a:cs typeface="Arial" panose="020B0604020202020204" pitchFamily="34" charset="0"/>
              </a:rPr>
              <a:t>)</a:t>
            </a:r>
            <a:endParaRPr lang="es-ES" dirty="0">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Imagen 15" descr="H:\IDIGER\SDPS\Convenio 018\Fotos\Tintal\Canal Cundinamarca\2017\Mayo 24\IMG_20170524_081354660_HDR.jpg"/>
          <p:cNvPicPr/>
          <p:nvPr/>
        </p:nvPicPr>
        <p:blipFill rotWithShape="1">
          <a:blip r:embed="rId3" cstate="print">
            <a:extLst>
              <a:ext uri="{28A0092B-C50C-407E-A947-70E740481C1C}">
                <a14:useLocalDpi xmlns:a14="http://schemas.microsoft.com/office/drawing/2010/main" val="0"/>
              </a:ext>
            </a:extLst>
          </a:blip>
          <a:srcRect t="22525" b="17606"/>
          <a:stretch/>
        </p:blipFill>
        <p:spPr bwMode="auto">
          <a:xfrm>
            <a:off x="5076056" y="3789041"/>
            <a:ext cx="3592297" cy="2204776"/>
          </a:xfrm>
          <a:prstGeom prst="rect">
            <a:avLst/>
          </a:prstGeom>
          <a:noFill/>
          <a:ln>
            <a:noFill/>
          </a:ln>
          <a:extLst>
            <a:ext uri="{53640926-AAD7-44D8-BBD7-CCE9431645EC}">
              <a14:shadowObscured xmlns:a14="http://schemas.microsoft.com/office/drawing/2010/main"/>
            </a:ext>
          </a:extLst>
        </p:spPr>
      </p:pic>
      <p:pic>
        <p:nvPicPr>
          <p:cNvPr id="15" name="Imagen 14" descr="H:\IDIGER\SDPS\Convenio 018\Fotos\Tintal\Canal Cundinamarca\2017\Marzo 30\IMG_20170330_094641715.jpg"/>
          <p:cNvPicPr/>
          <p:nvPr/>
        </p:nvPicPr>
        <p:blipFill rotWithShape="1">
          <a:blip r:embed="rId4" cstate="print">
            <a:extLst>
              <a:ext uri="{28A0092B-C50C-407E-A947-70E740481C1C}">
                <a14:useLocalDpi xmlns:a14="http://schemas.microsoft.com/office/drawing/2010/main" val="0"/>
              </a:ext>
            </a:extLst>
          </a:blip>
          <a:srcRect t="23130" b="18466"/>
          <a:stretch/>
        </p:blipFill>
        <p:spPr bwMode="auto">
          <a:xfrm>
            <a:off x="5076057" y="1372040"/>
            <a:ext cx="3592297" cy="2195562"/>
          </a:xfrm>
          <a:prstGeom prst="rect">
            <a:avLst/>
          </a:prstGeom>
          <a:noFill/>
          <a:ln>
            <a:noFill/>
          </a:ln>
          <a:extLst>
            <a:ext uri="{53640926-AAD7-44D8-BBD7-CCE9431645EC}">
              <a14:shadowObscured xmlns:a14="http://schemas.microsoft.com/office/drawing/2010/main"/>
            </a:ext>
          </a:extLst>
        </p:spPr>
      </p:pic>
      <p:pic>
        <p:nvPicPr>
          <p:cNvPr id="14" name="Imagen 13" descr="H:\IDIGER\SDPS\Convenio 018\Fotos\Torca\Desarenador La Alberca\2017\Junio 28\IMG_20170628_113212353.jpg"/>
          <p:cNvPicPr/>
          <p:nvPr/>
        </p:nvPicPr>
        <p:blipFill rotWithShape="1">
          <a:blip r:embed="rId5" cstate="print">
            <a:extLst>
              <a:ext uri="{28A0092B-C50C-407E-A947-70E740481C1C}">
                <a14:useLocalDpi xmlns:a14="http://schemas.microsoft.com/office/drawing/2010/main" val="0"/>
              </a:ext>
            </a:extLst>
          </a:blip>
          <a:srcRect t="23039"/>
          <a:stretch/>
        </p:blipFill>
        <p:spPr bwMode="auto">
          <a:xfrm>
            <a:off x="467544" y="3789041"/>
            <a:ext cx="3600400" cy="2204776"/>
          </a:xfrm>
          <a:prstGeom prst="rect">
            <a:avLst/>
          </a:prstGeom>
          <a:noFill/>
          <a:ln>
            <a:noFill/>
          </a:ln>
          <a:extLst>
            <a:ext uri="{53640926-AAD7-44D8-BBD7-CCE9431645EC}">
              <a14:shadowObscured xmlns:a14="http://schemas.microsoft.com/office/drawing/2010/main"/>
            </a:ext>
          </a:extLst>
        </p:spPr>
      </p:pic>
      <p:pic>
        <p:nvPicPr>
          <p:cNvPr id="13" name="Imagen 12" descr="H:\IDIGER\SDPS\Convenio 018\Fotos\Torca\Desarenador La Alberca\2017\Junio 13\IMG_20170613_111144997.jpg"/>
          <p:cNvPicPr/>
          <p:nvPr/>
        </p:nvPicPr>
        <p:blipFill rotWithShape="1">
          <a:blip r:embed="rId6" cstate="print">
            <a:extLst>
              <a:ext uri="{28A0092B-C50C-407E-A947-70E740481C1C}">
                <a14:useLocalDpi xmlns:a14="http://schemas.microsoft.com/office/drawing/2010/main" val="0"/>
              </a:ext>
            </a:extLst>
          </a:blip>
          <a:srcRect t="22537"/>
          <a:stretch/>
        </p:blipFill>
        <p:spPr bwMode="auto">
          <a:xfrm>
            <a:off x="467544" y="1377454"/>
            <a:ext cx="3600400" cy="2190148"/>
          </a:xfrm>
          <a:prstGeom prst="rect">
            <a:avLst/>
          </a:prstGeom>
          <a:noFill/>
          <a:ln>
            <a:noFill/>
          </a:ln>
          <a:extLst>
            <a:ext uri="{53640926-AAD7-44D8-BBD7-CCE9431645EC}">
              <a14:shadowObscured xmlns:a14="http://schemas.microsoft.com/office/drawing/2010/main"/>
            </a:ext>
          </a:extLst>
        </p:spPr>
      </p:pic>
      <p:sp>
        <p:nvSpPr>
          <p:cNvPr id="31747" name="Título 1"/>
          <p:cNvSpPr txBox="1">
            <a:spLocks/>
          </p:cNvSpPr>
          <p:nvPr/>
        </p:nvSpPr>
        <p:spPr bwMode="auto">
          <a:xfrm>
            <a:off x="107504" y="-10466"/>
            <a:ext cx="8928992" cy="8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2800" b="1" dirty="0">
                <a:solidFill>
                  <a:schemeClr val="bg1"/>
                </a:solidFill>
                <a:ea typeface="Arial Rounded MT Bold" panose="020F0704030504030204" pitchFamily="34" charset="0"/>
                <a:cs typeface="Arial" panose="020B0604020202020204" pitchFamily="34" charset="0"/>
              </a:rPr>
              <a:t>Acciones de prevención </a:t>
            </a:r>
            <a:r>
              <a:rPr lang="es-ES_tradnl" altLang="es-ES_tradnl" sz="2800" b="1" dirty="0" smtClean="0">
                <a:solidFill>
                  <a:schemeClr val="bg1"/>
                </a:solidFill>
                <a:ea typeface="Arial Rounded MT Bold" panose="020F0704030504030204" pitchFamily="34" charset="0"/>
                <a:cs typeface="Arial" panose="020B0604020202020204" pitchFamily="34" charset="0"/>
              </a:rPr>
              <a:t>- Limpieza </a:t>
            </a:r>
            <a:r>
              <a:rPr lang="es-ES_tradnl" altLang="es-ES_tradnl" sz="2800" b="1" dirty="0">
                <a:solidFill>
                  <a:schemeClr val="bg1"/>
                </a:solidFill>
                <a:ea typeface="Arial Rounded MT Bold" panose="020F0704030504030204" pitchFamily="34" charset="0"/>
                <a:cs typeface="Arial" panose="020B0604020202020204" pitchFamily="34" charset="0"/>
              </a:rPr>
              <a:t>de Canales, Vallados y </a:t>
            </a:r>
            <a:r>
              <a:rPr lang="es-ES_tradnl" altLang="es-ES_tradnl" sz="2800" b="1" dirty="0" smtClean="0">
                <a:solidFill>
                  <a:schemeClr val="bg1"/>
                </a:solidFill>
                <a:ea typeface="Arial Rounded MT Bold" panose="020F0704030504030204" pitchFamily="34" charset="0"/>
                <a:cs typeface="Arial" panose="020B0604020202020204" pitchFamily="34" charset="0"/>
              </a:rPr>
              <a:t>Quebradas Convenio </a:t>
            </a:r>
            <a:r>
              <a:rPr lang="es-ES_tradnl" altLang="es-ES_tradnl" sz="2800" b="1" dirty="0">
                <a:solidFill>
                  <a:schemeClr val="bg1"/>
                </a:solidFill>
                <a:ea typeface="Arial Rounded MT Bold" panose="020F0704030504030204" pitchFamily="34" charset="0"/>
                <a:cs typeface="Arial" panose="020B0604020202020204" pitchFamily="34" charset="0"/>
              </a:rPr>
              <a:t>EAB </a:t>
            </a:r>
            <a:r>
              <a:rPr lang="es-ES_tradnl" altLang="es-ES_tradnl" sz="2800" b="1" dirty="0" smtClean="0">
                <a:solidFill>
                  <a:schemeClr val="bg1"/>
                </a:solidFill>
                <a:ea typeface="Arial Rounded MT Bold" panose="020F0704030504030204" pitchFamily="34" charset="0"/>
                <a:cs typeface="Arial" panose="020B0604020202020204" pitchFamily="34" charset="0"/>
              </a:rPr>
              <a:t>- </a:t>
            </a:r>
            <a:r>
              <a:rPr lang="es-ES_tradnl" altLang="es-ES_tradnl" sz="2800" b="1" dirty="0">
                <a:solidFill>
                  <a:schemeClr val="bg1"/>
                </a:solidFill>
                <a:ea typeface="Arial Rounded MT Bold" panose="020F0704030504030204" pitchFamily="34" charset="0"/>
                <a:cs typeface="Arial" panose="020B0604020202020204" pitchFamily="34" charset="0"/>
              </a:rPr>
              <a:t>FONDIGER </a:t>
            </a:r>
          </a:p>
        </p:txBody>
      </p:sp>
      <p:sp>
        <p:nvSpPr>
          <p:cNvPr id="2" name="CuadroTexto 1"/>
          <p:cNvSpPr txBox="1"/>
          <p:nvPr/>
        </p:nvSpPr>
        <p:spPr>
          <a:xfrm>
            <a:off x="1068444" y="1002708"/>
            <a:ext cx="2830647" cy="369332"/>
          </a:xfrm>
          <a:prstGeom prst="rect">
            <a:avLst/>
          </a:prstGeom>
          <a:noFill/>
        </p:spPr>
        <p:txBody>
          <a:bodyPr wrap="none" rtlCol="0">
            <a:spAutoFit/>
          </a:bodyPr>
          <a:lstStyle/>
          <a:p>
            <a:pPr algn="ctr"/>
            <a:r>
              <a:rPr lang="es-ES" b="1" dirty="0" err="1" smtClean="0">
                <a:cs typeface="Arial" panose="020B0604020202020204" pitchFamily="34" charset="0"/>
              </a:rPr>
              <a:t>Desarenador</a:t>
            </a:r>
            <a:r>
              <a:rPr lang="es-ES" b="1" dirty="0" smtClean="0">
                <a:cs typeface="Arial" panose="020B0604020202020204" pitchFamily="34" charset="0"/>
              </a:rPr>
              <a:t> La Alberca</a:t>
            </a:r>
            <a:endParaRPr lang="es-ES" b="1" dirty="0">
              <a:cs typeface="Arial" panose="020B0604020202020204" pitchFamily="34" charset="0"/>
            </a:endParaRPr>
          </a:p>
        </p:txBody>
      </p:sp>
      <p:sp>
        <p:nvSpPr>
          <p:cNvPr id="3" name="Redondear rectángulo de esquina diagonal 2"/>
          <p:cNvSpPr/>
          <p:nvPr/>
        </p:nvSpPr>
        <p:spPr>
          <a:xfrm>
            <a:off x="467544" y="3284984"/>
            <a:ext cx="1576287" cy="288032"/>
          </a:xfrm>
          <a:prstGeom prst="round2Diag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latin typeface="Arial" panose="020B0604020202020204" pitchFamily="34" charset="0"/>
                <a:cs typeface="Arial" panose="020B0604020202020204" pitchFamily="34" charset="0"/>
              </a:rPr>
              <a:t>2017 - ANTES</a:t>
            </a:r>
            <a:endParaRPr lang="es-ES" sz="1200" dirty="0">
              <a:latin typeface="Arial" panose="020B0604020202020204" pitchFamily="34" charset="0"/>
              <a:cs typeface="Arial" panose="020B0604020202020204" pitchFamily="34" charset="0"/>
            </a:endParaRPr>
          </a:p>
        </p:txBody>
      </p:sp>
      <p:sp>
        <p:nvSpPr>
          <p:cNvPr id="9" name="Redondear rectángulo de esquina diagonal 8"/>
          <p:cNvSpPr/>
          <p:nvPr/>
        </p:nvSpPr>
        <p:spPr>
          <a:xfrm>
            <a:off x="467544" y="5711196"/>
            <a:ext cx="1576287" cy="288032"/>
          </a:xfrm>
          <a:prstGeom prst="round2Diag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latin typeface="Arial" panose="020B0604020202020204" pitchFamily="34" charset="0"/>
                <a:cs typeface="Arial" panose="020B0604020202020204" pitchFamily="34" charset="0"/>
              </a:rPr>
              <a:t>2017 - DESPUES</a:t>
            </a:r>
            <a:endParaRPr lang="es-ES" sz="1200" dirty="0">
              <a:latin typeface="Arial" panose="020B0604020202020204" pitchFamily="34" charset="0"/>
              <a:cs typeface="Arial" panose="020B0604020202020204" pitchFamily="34" charset="0"/>
            </a:endParaRPr>
          </a:p>
        </p:txBody>
      </p:sp>
      <p:sp>
        <p:nvSpPr>
          <p:cNvPr id="11" name="CuadroTexto 10"/>
          <p:cNvSpPr txBox="1"/>
          <p:nvPr/>
        </p:nvSpPr>
        <p:spPr>
          <a:xfrm>
            <a:off x="5655969" y="995586"/>
            <a:ext cx="2480167" cy="369332"/>
          </a:xfrm>
          <a:prstGeom prst="rect">
            <a:avLst/>
          </a:prstGeom>
          <a:noFill/>
        </p:spPr>
        <p:txBody>
          <a:bodyPr wrap="none" rtlCol="0">
            <a:spAutoFit/>
          </a:bodyPr>
          <a:lstStyle/>
          <a:p>
            <a:pPr algn="ctr"/>
            <a:r>
              <a:rPr lang="es-ES" b="1" dirty="0" smtClean="0">
                <a:cs typeface="Arial" panose="020B0604020202020204" pitchFamily="34" charset="0"/>
              </a:rPr>
              <a:t>Canal Cundinamarca</a:t>
            </a:r>
            <a:endParaRPr lang="es-ES" b="1" dirty="0">
              <a:cs typeface="Arial" panose="020B0604020202020204" pitchFamily="34" charset="0"/>
            </a:endParaRPr>
          </a:p>
        </p:txBody>
      </p:sp>
      <p:sp>
        <p:nvSpPr>
          <p:cNvPr id="17" name="Redondear rectángulo de esquina diagonal 16"/>
          <p:cNvSpPr/>
          <p:nvPr/>
        </p:nvSpPr>
        <p:spPr>
          <a:xfrm>
            <a:off x="5076057" y="3284984"/>
            <a:ext cx="1576287" cy="288032"/>
          </a:xfrm>
          <a:prstGeom prst="round2Diag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latin typeface="Arial" panose="020B0604020202020204" pitchFamily="34" charset="0"/>
                <a:cs typeface="Arial" panose="020B0604020202020204" pitchFamily="34" charset="0"/>
              </a:rPr>
              <a:t>2017 - ANTES</a:t>
            </a:r>
            <a:endParaRPr lang="es-ES" sz="1200" dirty="0">
              <a:latin typeface="Arial" panose="020B0604020202020204" pitchFamily="34" charset="0"/>
              <a:cs typeface="Arial" panose="020B0604020202020204" pitchFamily="34" charset="0"/>
            </a:endParaRPr>
          </a:p>
        </p:txBody>
      </p:sp>
      <p:sp>
        <p:nvSpPr>
          <p:cNvPr id="18" name="Redondear rectángulo de esquina diagonal 17"/>
          <p:cNvSpPr/>
          <p:nvPr/>
        </p:nvSpPr>
        <p:spPr>
          <a:xfrm>
            <a:off x="5076057" y="5711196"/>
            <a:ext cx="1576287" cy="288032"/>
          </a:xfrm>
          <a:prstGeom prst="round2Diag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smtClean="0">
                <a:latin typeface="Arial" panose="020B0604020202020204" pitchFamily="34" charset="0"/>
                <a:cs typeface="Arial" panose="020B0604020202020204" pitchFamily="34" charset="0"/>
              </a:rPr>
              <a:t>2017 - DESPUES</a:t>
            </a:r>
            <a:endParaRPr lang="es-E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26525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Título 1"/>
          <p:cNvSpPr txBox="1">
            <a:spLocks/>
          </p:cNvSpPr>
          <p:nvPr/>
        </p:nvSpPr>
        <p:spPr bwMode="auto">
          <a:xfrm>
            <a:off x="-413661" y="-47055"/>
            <a:ext cx="9575879" cy="8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2800" b="1" dirty="0">
                <a:solidFill>
                  <a:schemeClr val="bg1"/>
                </a:solidFill>
                <a:ea typeface="Arial Rounded MT Bold" panose="020F0704030504030204" pitchFamily="34" charset="0"/>
                <a:cs typeface="Arial" panose="020B0604020202020204" pitchFamily="34" charset="0"/>
              </a:rPr>
              <a:t>Acciones de prevención </a:t>
            </a:r>
            <a:r>
              <a:rPr lang="es-ES_tradnl" altLang="es-ES_tradnl" sz="2800" b="1" dirty="0" smtClean="0">
                <a:solidFill>
                  <a:schemeClr val="bg1"/>
                </a:solidFill>
                <a:ea typeface="Arial Rounded MT Bold" panose="020F0704030504030204" pitchFamily="34" charset="0"/>
                <a:cs typeface="Arial" panose="020B0604020202020204" pitchFamily="34" charset="0"/>
              </a:rPr>
              <a:t>- Limpieza </a:t>
            </a:r>
            <a:r>
              <a:rPr lang="es-ES_tradnl" altLang="es-ES_tradnl" sz="2800" b="1" dirty="0">
                <a:solidFill>
                  <a:schemeClr val="bg1"/>
                </a:solidFill>
                <a:ea typeface="Arial Rounded MT Bold" panose="020F0704030504030204" pitchFamily="34" charset="0"/>
                <a:cs typeface="Arial" panose="020B0604020202020204" pitchFamily="34" charset="0"/>
              </a:rPr>
              <a:t>de Canales, Vallados y Q</a:t>
            </a:r>
            <a:r>
              <a:rPr lang="es-ES_tradnl" altLang="es-ES_tradnl" sz="2800" b="1" dirty="0" smtClean="0">
                <a:solidFill>
                  <a:schemeClr val="bg1"/>
                </a:solidFill>
                <a:ea typeface="Arial Rounded MT Bold" panose="020F0704030504030204" pitchFamily="34" charset="0"/>
                <a:cs typeface="Arial" panose="020B0604020202020204" pitchFamily="34" charset="0"/>
              </a:rPr>
              <a:t>uebradas. Convenio </a:t>
            </a:r>
            <a:r>
              <a:rPr lang="es-ES_tradnl" altLang="es-ES_tradnl" sz="2800" b="1" dirty="0">
                <a:solidFill>
                  <a:schemeClr val="bg1"/>
                </a:solidFill>
                <a:ea typeface="Arial Rounded MT Bold" panose="020F0704030504030204" pitchFamily="34" charset="0"/>
                <a:cs typeface="Arial" panose="020B0604020202020204" pitchFamily="34" charset="0"/>
              </a:rPr>
              <a:t>EAB </a:t>
            </a:r>
            <a:r>
              <a:rPr lang="es-ES_tradnl" altLang="es-ES_tradnl" sz="2800" b="1" dirty="0" smtClean="0">
                <a:solidFill>
                  <a:schemeClr val="bg1"/>
                </a:solidFill>
                <a:ea typeface="Arial Rounded MT Bold" panose="020F0704030504030204" pitchFamily="34" charset="0"/>
                <a:cs typeface="Arial" panose="020B0604020202020204" pitchFamily="34" charset="0"/>
              </a:rPr>
              <a:t>- </a:t>
            </a:r>
            <a:r>
              <a:rPr lang="es-ES_tradnl" altLang="es-ES_tradnl" sz="2800" b="1" dirty="0">
                <a:solidFill>
                  <a:schemeClr val="bg1"/>
                </a:solidFill>
                <a:ea typeface="Arial Rounded MT Bold" panose="020F0704030504030204" pitchFamily="34" charset="0"/>
                <a:cs typeface="Arial" panose="020B0604020202020204" pitchFamily="34" charset="0"/>
              </a:rPr>
              <a:t>FONDIGER </a:t>
            </a:r>
          </a:p>
        </p:txBody>
      </p:sp>
      <p:graphicFrame>
        <p:nvGraphicFramePr>
          <p:cNvPr id="11" name="Tabla 10"/>
          <p:cNvGraphicFramePr>
            <a:graphicFrameLocks noGrp="1"/>
          </p:cNvGraphicFramePr>
          <p:nvPr>
            <p:extLst>
              <p:ext uri="{D42A27DB-BD31-4B8C-83A1-F6EECF244321}">
                <p14:modId xmlns:p14="http://schemas.microsoft.com/office/powerpoint/2010/main" val="4113222206"/>
              </p:ext>
            </p:extLst>
          </p:nvPr>
        </p:nvGraphicFramePr>
        <p:xfrm>
          <a:off x="352211" y="1124743"/>
          <a:ext cx="8439578" cy="4824538"/>
        </p:xfrm>
        <a:graphic>
          <a:graphicData uri="http://schemas.openxmlformats.org/drawingml/2006/table">
            <a:tbl>
              <a:tblPr firstRow="1" bandRow="1">
                <a:tableStyleId>{2D5ABB26-0587-4C30-8999-92F81FD0307C}</a:tableStyleId>
              </a:tblPr>
              <a:tblGrid>
                <a:gridCol w="4219789"/>
                <a:gridCol w="4219789"/>
              </a:tblGrid>
              <a:tr h="2412269">
                <a:tc>
                  <a:txBody>
                    <a:bodyPr/>
                    <a:lstStyle/>
                    <a:p>
                      <a:pPr algn="ctr"/>
                      <a:r>
                        <a:rPr lang="es-ES" sz="1100" b="1" kern="1200" dirty="0" smtClean="0">
                          <a:effectLst/>
                          <a:latin typeface="Arial" panose="020B0604020202020204" pitchFamily="34" charset="0"/>
                          <a:cs typeface="Arial" panose="020B0604020202020204" pitchFamily="34" charset="0"/>
                        </a:rPr>
                        <a:t>Limpieza Canal </a:t>
                      </a:r>
                      <a:r>
                        <a:rPr lang="es-ES" sz="1100" b="1" kern="1200" dirty="0" err="1" smtClean="0">
                          <a:effectLst/>
                          <a:latin typeface="Arial" panose="020B0604020202020204" pitchFamily="34" charset="0"/>
                          <a:cs typeface="Arial" panose="020B0604020202020204" pitchFamily="34" charset="0"/>
                        </a:rPr>
                        <a:t>Tibanica</a:t>
                      </a:r>
                      <a:r>
                        <a:rPr lang="es-ES" sz="1100" b="1" kern="1200" dirty="0" smtClean="0">
                          <a:effectLst/>
                          <a:latin typeface="Arial" panose="020B0604020202020204" pitchFamily="34" charset="0"/>
                          <a:cs typeface="Arial" panose="020B0604020202020204" pitchFamily="34" charset="0"/>
                        </a:rPr>
                        <a:t> Bombeo – Localidad Bosa</a:t>
                      </a:r>
                      <a:endParaRPr lang="es-ES" sz="1100" b="1" dirty="0">
                        <a:latin typeface="Arial" panose="020B0604020202020204" pitchFamily="34" charset="0"/>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100" b="1" kern="1200" dirty="0" smtClean="0">
                          <a:effectLst/>
                          <a:latin typeface="Arial" panose="020B0604020202020204" pitchFamily="34" charset="0"/>
                          <a:cs typeface="Arial" panose="020B0604020202020204" pitchFamily="34" charset="0"/>
                        </a:rPr>
                        <a:t>Limpieza Quebrada </a:t>
                      </a:r>
                      <a:r>
                        <a:rPr lang="es-ES" sz="1100" b="1" kern="1200" dirty="0" err="1" smtClean="0">
                          <a:effectLst/>
                          <a:latin typeface="Arial" panose="020B0604020202020204" pitchFamily="34" charset="0"/>
                          <a:cs typeface="Arial" panose="020B0604020202020204" pitchFamily="34" charset="0"/>
                        </a:rPr>
                        <a:t>Chiguaza</a:t>
                      </a:r>
                      <a:r>
                        <a:rPr lang="es-ES" sz="1100" b="1" kern="1200" dirty="0" smtClean="0">
                          <a:effectLst/>
                          <a:latin typeface="Arial" panose="020B0604020202020204" pitchFamily="34" charset="0"/>
                          <a:cs typeface="Arial" panose="020B0604020202020204" pitchFamily="34" charset="0"/>
                        </a:rPr>
                        <a:t> – Localidad Rafael Uribe </a:t>
                      </a:r>
                      <a:r>
                        <a:rPr lang="es-ES" sz="1100" b="1" kern="1200" dirty="0" err="1" smtClean="0">
                          <a:effectLst/>
                          <a:latin typeface="Arial" panose="020B0604020202020204" pitchFamily="34" charset="0"/>
                          <a:cs typeface="Arial" panose="020B0604020202020204" pitchFamily="34" charset="0"/>
                        </a:rPr>
                        <a:t>Uribe</a:t>
                      </a:r>
                      <a:endParaRPr lang="es-ES" sz="1100" b="1" dirty="0">
                        <a:latin typeface="Arial" panose="020B0604020202020204" pitchFamily="34" charset="0"/>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12269">
                <a:tc>
                  <a:txBody>
                    <a:bodyPr/>
                    <a:lstStyle/>
                    <a:p>
                      <a:pPr algn="ctr"/>
                      <a:r>
                        <a:rPr lang="es-ES" sz="1100" b="1" kern="1200" dirty="0" smtClean="0">
                          <a:solidFill>
                            <a:schemeClr val="tx1"/>
                          </a:solidFill>
                          <a:effectLst/>
                          <a:latin typeface="Arial" panose="020B0604020202020204" pitchFamily="34" charset="0"/>
                          <a:ea typeface="+mn-ea"/>
                          <a:cs typeface="Arial" panose="020B0604020202020204" pitchFamily="34" charset="0"/>
                        </a:rPr>
                        <a:t>Limpieza Canal Córdoba – Localidad Suba</a:t>
                      </a:r>
                      <a:endParaRPr lang="es-ES" sz="1100" b="1" kern="1200" dirty="0">
                        <a:solidFill>
                          <a:schemeClr val="tx1"/>
                        </a:solidFill>
                        <a:effectLst/>
                        <a:latin typeface="Arial" panose="020B0604020202020204" pitchFamily="34" charset="0"/>
                        <a:ea typeface="+mn-ea"/>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100" b="1" kern="1200" dirty="0" smtClean="0">
                          <a:solidFill>
                            <a:schemeClr val="tx1"/>
                          </a:solidFill>
                          <a:effectLst/>
                          <a:latin typeface="Arial" panose="020B0604020202020204" pitchFamily="34" charset="0"/>
                          <a:ea typeface="+mn-ea"/>
                          <a:cs typeface="Arial" panose="020B0604020202020204" pitchFamily="34" charset="0"/>
                        </a:rPr>
                        <a:t>Limpieza </a:t>
                      </a:r>
                      <a:r>
                        <a:rPr lang="es-ES" sz="1100" b="1" kern="1200" dirty="0" err="1" smtClean="0">
                          <a:solidFill>
                            <a:schemeClr val="tx1"/>
                          </a:solidFill>
                          <a:effectLst/>
                          <a:latin typeface="Arial" panose="020B0604020202020204" pitchFamily="34" charset="0"/>
                          <a:ea typeface="+mn-ea"/>
                          <a:cs typeface="Arial" panose="020B0604020202020204" pitchFamily="34" charset="0"/>
                        </a:rPr>
                        <a:t>Desarenador</a:t>
                      </a:r>
                      <a:r>
                        <a:rPr lang="es-ES" sz="1100" b="1" kern="1200" dirty="0" smtClean="0">
                          <a:solidFill>
                            <a:schemeClr val="tx1"/>
                          </a:solidFill>
                          <a:effectLst/>
                          <a:latin typeface="Arial" panose="020B0604020202020204" pitchFamily="34" charset="0"/>
                          <a:ea typeface="+mn-ea"/>
                          <a:cs typeface="Arial" panose="020B0604020202020204" pitchFamily="34" charset="0"/>
                        </a:rPr>
                        <a:t> Casamata – Localidad Usaquén</a:t>
                      </a:r>
                      <a:endParaRPr lang="es-ES" sz="1100" b="1" kern="1200" dirty="0">
                        <a:solidFill>
                          <a:schemeClr val="tx1"/>
                        </a:solidFill>
                        <a:effectLst/>
                        <a:latin typeface="Arial" panose="020B0604020202020204" pitchFamily="34" charset="0"/>
                        <a:ea typeface="+mn-ea"/>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31" name="Imagen 30" descr="H:\IDIGER\SDPS\Convenio 018\Fotos\Tintal\Canal Tibanica Bombeo\2017\Julio 12\IMG_20170712_071615229.jpg"/>
          <p:cNvPicPr/>
          <p:nvPr/>
        </p:nvPicPr>
        <p:blipFill rotWithShape="1">
          <a:blip r:embed="rId3" cstate="print">
            <a:extLst>
              <a:ext uri="{28A0092B-C50C-407E-A947-70E740481C1C}">
                <a14:useLocalDpi xmlns:a14="http://schemas.microsoft.com/office/drawing/2010/main" val="0"/>
              </a:ext>
            </a:extLst>
          </a:blip>
          <a:srcRect l="26189" t="25018" r="25404" b="17355"/>
          <a:stretch/>
        </p:blipFill>
        <p:spPr bwMode="auto">
          <a:xfrm>
            <a:off x="560242" y="1157653"/>
            <a:ext cx="3813312" cy="2093487"/>
          </a:xfrm>
          <a:prstGeom prst="rect">
            <a:avLst/>
          </a:prstGeom>
          <a:noFill/>
          <a:ln>
            <a:noFill/>
          </a:ln>
          <a:extLst>
            <a:ext uri="{53640926-AAD7-44D8-BBD7-CCE9431645EC}">
              <a14:shadowObscured xmlns:a14="http://schemas.microsoft.com/office/drawing/2010/main"/>
            </a:ext>
          </a:extLst>
        </p:spPr>
      </p:pic>
      <p:pic>
        <p:nvPicPr>
          <p:cNvPr id="32" name="Imagen 31" descr="H:\IDIGER\SDPS\Convenio 018\Fotos\Tunjuelo\Quebrada Chiguaza\2017\Mayo 9\IMG_20170509_064115006_HD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7590" y="1157653"/>
            <a:ext cx="3895322" cy="2093487"/>
          </a:xfrm>
          <a:prstGeom prst="rect">
            <a:avLst/>
          </a:prstGeom>
          <a:noFill/>
          <a:ln>
            <a:noFill/>
          </a:ln>
        </p:spPr>
      </p:pic>
      <p:pic>
        <p:nvPicPr>
          <p:cNvPr id="33" name="Imagen 32" descr="H:\IDIGER\SDPS\Convenio 018\Fotos\Salitre\Canal Cordoba\2017\Agosto 28\20170828_09071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242" y="3635377"/>
            <a:ext cx="3813312" cy="2025871"/>
          </a:xfrm>
          <a:prstGeom prst="rect">
            <a:avLst/>
          </a:prstGeom>
          <a:noFill/>
          <a:ln>
            <a:noFill/>
          </a:ln>
        </p:spPr>
      </p:pic>
      <p:pic>
        <p:nvPicPr>
          <p:cNvPr id="34" name="Imagen 33" descr="H:\IDIGER\SDPS\Convenio 018\Fotos\Torca\Desarenador Casamata\2017\Julio 31\20170731_09424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7590" y="3635376"/>
            <a:ext cx="3895322" cy="2025871"/>
          </a:xfrm>
          <a:prstGeom prst="rect">
            <a:avLst/>
          </a:prstGeom>
          <a:noFill/>
          <a:ln>
            <a:noFill/>
          </a:ln>
        </p:spPr>
      </p:pic>
    </p:spTree>
    <p:extLst>
      <p:ext uri="{BB962C8B-B14F-4D97-AF65-F5344CB8AC3E}">
        <p14:creationId xmlns:p14="http://schemas.microsoft.com/office/powerpoint/2010/main" val="411335868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812" name="Rectángulo 3"/>
          <p:cNvSpPr>
            <a:spLocks noChangeArrowheads="1"/>
          </p:cNvSpPr>
          <p:nvPr/>
        </p:nvSpPr>
        <p:spPr bwMode="auto">
          <a:xfrm>
            <a:off x="214313" y="3573016"/>
            <a:ext cx="86423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O" altLang="es-CO" sz="1000" i="1" dirty="0">
                <a:solidFill>
                  <a:srgbClr val="0070C0"/>
                </a:solidFill>
                <a:ea typeface="Calibri" panose="020F0502020204030204" pitchFamily="34" charset="0"/>
                <a:cs typeface="Times New Roman" panose="02020603050405020304" pitchFamily="18" charset="0"/>
              </a:rPr>
              <a:t>Quebradas, canales, vallados, estructuras y rejillas por cuenca (Convenio </a:t>
            </a:r>
            <a:r>
              <a:rPr lang="es-CO" altLang="es-CO" sz="1000" i="1" dirty="0" smtClean="0">
                <a:solidFill>
                  <a:srgbClr val="0070C0"/>
                </a:solidFill>
                <a:ea typeface="Calibri" panose="020F0502020204030204" pitchFamily="34" charset="0"/>
                <a:cs typeface="Times New Roman" panose="02020603050405020304" pitchFamily="18" charset="0"/>
              </a:rPr>
              <a:t>018 </a:t>
            </a:r>
            <a:r>
              <a:rPr lang="es-CO" altLang="es-CO" sz="1000" i="1" dirty="0">
                <a:solidFill>
                  <a:srgbClr val="0070C0"/>
                </a:solidFill>
                <a:ea typeface="Calibri" panose="020F0502020204030204" pitchFamily="34" charset="0"/>
                <a:cs typeface="Times New Roman" panose="02020603050405020304" pitchFamily="18" charset="0"/>
              </a:rPr>
              <a:t>de </a:t>
            </a:r>
            <a:r>
              <a:rPr lang="es-CO" altLang="es-CO" sz="1000" i="1" dirty="0" smtClean="0">
                <a:solidFill>
                  <a:srgbClr val="0070C0"/>
                </a:solidFill>
                <a:ea typeface="Calibri" panose="020F0502020204030204" pitchFamily="34" charset="0"/>
                <a:cs typeface="Times New Roman" panose="02020603050405020304" pitchFamily="18" charset="0"/>
              </a:rPr>
              <a:t>2017)</a:t>
            </a:r>
            <a:endParaRPr lang="es-ES" altLang="es-CO" sz="1000"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490021502"/>
              </p:ext>
            </p:extLst>
          </p:nvPr>
        </p:nvGraphicFramePr>
        <p:xfrm>
          <a:off x="3047181" y="1196752"/>
          <a:ext cx="3049637" cy="2304257"/>
        </p:xfrm>
        <a:graphic>
          <a:graphicData uri="http://schemas.openxmlformats.org/drawingml/2006/table">
            <a:tbl>
              <a:tblPr firstRow="1" firstCol="1">
                <a:tableStyleId>{00A15C55-8517-42AA-B614-E9B94910E393}</a:tableStyleId>
              </a:tblPr>
              <a:tblGrid>
                <a:gridCol w="1268148"/>
                <a:gridCol w="1781489"/>
              </a:tblGrid>
              <a:tr h="567164">
                <a:tc>
                  <a:txBody>
                    <a:bodyPr/>
                    <a:lstStyle/>
                    <a:p>
                      <a:pPr algn="ctr">
                        <a:lnSpc>
                          <a:spcPts val="1500"/>
                        </a:lnSpc>
                        <a:spcAft>
                          <a:spcPts val="0"/>
                        </a:spcAft>
                        <a:tabLst>
                          <a:tab pos="714375" algn="l"/>
                          <a:tab pos="2806065" algn="ctr"/>
                          <a:tab pos="4181475" algn="l"/>
                        </a:tabLst>
                      </a:pPr>
                      <a:r>
                        <a:rPr lang="es-CO" sz="1400" dirty="0">
                          <a:effectLst/>
                          <a:latin typeface="Arial" panose="020B0604020202020204" pitchFamily="34" charset="0"/>
                          <a:cs typeface="Arial" panose="020B0604020202020204" pitchFamily="34" charset="0"/>
                        </a:rPr>
                        <a:t>Cuenca</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500"/>
                        </a:lnSpc>
                        <a:spcAft>
                          <a:spcPts val="0"/>
                        </a:spcAft>
                        <a:tabLst>
                          <a:tab pos="714375" algn="l"/>
                          <a:tab pos="2806065" algn="ctr"/>
                          <a:tab pos="4181475" algn="l"/>
                        </a:tabLst>
                      </a:pPr>
                      <a:r>
                        <a:rPr lang="es-CO" sz="1400" dirty="0">
                          <a:effectLst/>
                          <a:latin typeface="Arial" panose="020B0604020202020204" pitchFamily="34" charset="0"/>
                          <a:cs typeface="Arial" panose="020B0604020202020204" pitchFamily="34" charset="0"/>
                        </a:rPr>
                        <a:t>No. de cuerpos de agua</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68614">
                <a:tc>
                  <a:txBody>
                    <a:bodyPr/>
                    <a:lstStyle/>
                    <a:p>
                      <a:pPr algn="ctr">
                        <a:lnSpc>
                          <a:spcPts val="1500"/>
                        </a:lnSpc>
                        <a:spcAft>
                          <a:spcPts val="0"/>
                        </a:spcAft>
                        <a:tabLst>
                          <a:tab pos="714375" algn="l"/>
                          <a:tab pos="2806065" algn="ctr"/>
                          <a:tab pos="4181475" algn="l"/>
                        </a:tabLst>
                      </a:pPr>
                      <a:r>
                        <a:rPr lang="es-CO" sz="1400" dirty="0">
                          <a:effectLst/>
                          <a:latin typeface="Arial" panose="020B0604020202020204" pitchFamily="34" charset="0"/>
                          <a:cs typeface="Arial" panose="020B0604020202020204" pitchFamily="34" charset="0"/>
                        </a:rPr>
                        <a:t>Torca</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500"/>
                        </a:lnSpc>
                        <a:spcAft>
                          <a:spcPts val="0"/>
                        </a:spcAft>
                        <a:tabLst>
                          <a:tab pos="714375" algn="l"/>
                          <a:tab pos="2806065" algn="ctr"/>
                          <a:tab pos="4181475" algn="l"/>
                        </a:tabLst>
                      </a:pPr>
                      <a:r>
                        <a:rPr lang="es-CO" sz="1400" dirty="0" smtClean="0">
                          <a:effectLst/>
                          <a:latin typeface="Arial" panose="020B0604020202020204" pitchFamily="34" charset="0"/>
                          <a:cs typeface="Arial" panose="020B0604020202020204" pitchFamily="34" charset="0"/>
                        </a:rPr>
                        <a:t>37</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83987">
                <a:tc>
                  <a:txBody>
                    <a:bodyPr/>
                    <a:lstStyle/>
                    <a:p>
                      <a:pPr algn="ctr">
                        <a:lnSpc>
                          <a:spcPts val="1500"/>
                        </a:lnSpc>
                        <a:spcAft>
                          <a:spcPts val="0"/>
                        </a:spcAft>
                        <a:tabLst>
                          <a:tab pos="714375" algn="l"/>
                          <a:tab pos="2806065" algn="ctr"/>
                          <a:tab pos="4181475" algn="l"/>
                        </a:tabLst>
                      </a:pPr>
                      <a:r>
                        <a:rPr lang="es-CO" sz="1400">
                          <a:effectLst/>
                          <a:latin typeface="Arial" panose="020B0604020202020204" pitchFamily="34" charset="0"/>
                          <a:cs typeface="Arial" panose="020B0604020202020204" pitchFamily="34" charset="0"/>
                        </a:rPr>
                        <a:t>Salitre</a:t>
                      </a:r>
                      <a:endParaRPr lang="es-E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500"/>
                        </a:lnSpc>
                        <a:spcAft>
                          <a:spcPts val="0"/>
                        </a:spcAft>
                        <a:tabLst>
                          <a:tab pos="714375" algn="l"/>
                          <a:tab pos="2806065" algn="ctr"/>
                          <a:tab pos="4181475" algn="l"/>
                        </a:tabLst>
                      </a:pPr>
                      <a:r>
                        <a:rPr lang="es-CO" sz="1400" dirty="0" smtClean="0">
                          <a:effectLst/>
                          <a:latin typeface="Arial" panose="020B0604020202020204" pitchFamily="34" charset="0"/>
                          <a:cs typeface="Arial" panose="020B0604020202020204" pitchFamily="34" charset="0"/>
                        </a:rPr>
                        <a:t>40</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68614">
                <a:tc>
                  <a:txBody>
                    <a:bodyPr/>
                    <a:lstStyle/>
                    <a:p>
                      <a:pPr algn="ctr">
                        <a:lnSpc>
                          <a:spcPts val="1500"/>
                        </a:lnSpc>
                        <a:spcAft>
                          <a:spcPts val="0"/>
                        </a:spcAft>
                        <a:tabLst>
                          <a:tab pos="714375" algn="l"/>
                          <a:tab pos="2806065" algn="ctr"/>
                          <a:tab pos="4181475" algn="l"/>
                        </a:tabLst>
                      </a:pPr>
                      <a:r>
                        <a:rPr lang="es-CO" sz="1400">
                          <a:effectLst/>
                          <a:latin typeface="Arial" panose="020B0604020202020204" pitchFamily="34" charset="0"/>
                          <a:cs typeface="Arial" panose="020B0604020202020204" pitchFamily="34" charset="0"/>
                        </a:rPr>
                        <a:t>Fucha</a:t>
                      </a:r>
                      <a:endParaRPr lang="es-E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500"/>
                        </a:lnSpc>
                        <a:spcAft>
                          <a:spcPts val="0"/>
                        </a:spcAft>
                        <a:tabLst>
                          <a:tab pos="714375" algn="l"/>
                          <a:tab pos="2806065" algn="ctr"/>
                          <a:tab pos="4181475" algn="l"/>
                        </a:tabLst>
                      </a:pPr>
                      <a:r>
                        <a:rPr lang="es-CO" sz="1400" dirty="0" smtClean="0">
                          <a:effectLst/>
                          <a:latin typeface="Arial" panose="020B0604020202020204" pitchFamily="34" charset="0"/>
                          <a:cs typeface="Arial" panose="020B0604020202020204" pitchFamily="34" charset="0"/>
                        </a:rPr>
                        <a:t>22</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83987">
                <a:tc>
                  <a:txBody>
                    <a:bodyPr/>
                    <a:lstStyle/>
                    <a:p>
                      <a:pPr algn="ctr">
                        <a:lnSpc>
                          <a:spcPts val="1500"/>
                        </a:lnSpc>
                        <a:spcAft>
                          <a:spcPts val="0"/>
                        </a:spcAft>
                        <a:tabLst>
                          <a:tab pos="714375" algn="l"/>
                          <a:tab pos="2806065" algn="ctr"/>
                          <a:tab pos="4181475" algn="l"/>
                        </a:tabLst>
                      </a:pPr>
                      <a:r>
                        <a:rPr lang="es-CO" sz="1400">
                          <a:effectLst/>
                          <a:latin typeface="Arial" panose="020B0604020202020204" pitchFamily="34" charset="0"/>
                          <a:cs typeface="Arial" panose="020B0604020202020204" pitchFamily="34" charset="0"/>
                        </a:rPr>
                        <a:t>Tunjuelo</a:t>
                      </a:r>
                      <a:endParaRPr lang="es-E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500"/>
                        </a:lnSpc>
                        <a:spcAft>
                          <a:spcPts val="0"/>
                        </a:spcAft>
                        <a:tabLst>
                          <a:tab pos="714375" algn="l"/>
                          <a:tab pos="2806065" algn="ctr"/>
                          <a:tab pos="4181475" algn="l"/>
                        </a:tabLst>
                      </a:pPr>
                      <a:r>
                        <a:rPr lang="es-CO" sz="1400" dirty="0" smtClean="0">
                          <a:effectLst/>
                          <a:latin typeface="Arial" panose="020B0604020202020204" pitchFamily="34" charset="0"/>
                          <a:cs typeface="Arial" panose="020B0604020202020204" pitchFamily="34" charset="0"/>
                        </a:rPr>
                        <a:t>48</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83987">
                <a:tc>
                  <a:txBody>
                    <a:bodyPr/>
                    <a:lstStyle/>
                    <a:p>
                      <a:pPr algn="ctr">
                        <a:lnSpc>
                          <a:spcPts val="1500"/>
                        </a:lnSpc>
                        <a:spcAft>
                          <a:spcPts val="0"/>
                        </a:spcAft>
                        <a:tabLst>
                          <a:tab pos="714375" algn="l"/>
                          <a:tab pos="2806065" algn="ctr"/>
                          <a:tab pos="4181475" algn="l"/>
                        </a:tabLst>
                      </a:pPr>
                      <a:r>
                        <a:rPr lang="es-CO" sz="1400" dirty="0" err="1">
                          <a:effectLst/>
                          <a:latin typeface="Arial" panose="020B0604020202020204" pitchFamily="34" charset="0"/>
                          <a:cs typeface="Arial" panose="020B0604020202020204" pitchFamily="34" charset="0"/>
                        </a:rPr>
                        <a:t>Tintal</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500"/>
                        </a:lnSpc>
                        <a:spcAft>
                          <a:spcPts val="0"/>
                        </a:spcAft>
                        <a:tabLst>
                          <a:tab pos="714375" algn="l"/>
                          <a:tab pos="2806065" algn="ctr"/>
                          <a:tab pos="4181475" algn="l"/>
                        </a:tabLst>
                      </a:pPr>
                      <a:r>
                        <a:rPr lang="es-CO" sz="1400" dirty="0" smtClean="0">
                          <a:effectLst/>
                          <a:latin typeface="Arial" panose="020B0604020202020204" pitchFamily="34" charset="0"/>
                          <a:cs typeface="Arial" panose="020B0604020202020204" pitchFamily="34" charset="0"/>
                        </a:rPr>
                        <a:t>16</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347904">
                <a:tc>
                  <a:txBody>
                    <a:bodyPr/>
                    <a:lstStyle/>
                    <a:p>
                      <a:pPr algn="ctr">
                        <a:lnSpc>
                          <a:spcPts val="1500"/>
                        </a:lnSpc>
                        <a:spcAft>
                          <a:spcPts val="0"/>
                        </a:spcAft>
                        <a:tabLst>
                          <a:tab pos="714375" algn="l"/>
                          <a:tab pos="2806065" algn="ctr"/>
                          <a:tab pos="4181475" algn="l"/>
                        </a:tabLst>
                      </a:pPr>
                      <a:r>
                        <a:rPr lang="es-CO" sz="1400">
                          <a:effectLst/>
                          <a:latin typeface="Arial" panose="020B0604020202020204" pitchFamily="34" charset="0"/>
                          <a:cs typeface="Arial" panose="020B0604020202020204" pitchFamily="34" charset="0"/>
                        </a:rPr>
                        <a:t>TOTAL:</a:t>
                      </a:r>
                      <a:endParaRPr lang="es-ES"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ts val="1500"/>
                        </a:lnSpc>
                        <a:spcAft>
                          <a:spcPts val="0"/>
                        </a:spcAft>
                        <a:tabLst>
                          <a:tab pos="714375" algn="l"/>
                          <a:tab pos="2806065" algn="ctr"/>
                          <a:tab pos="4181475" algn="l"/>
                        </a:tabLst>
                      </a:pPr>
                      <a:r>
                        <a:rPr lang="es-CO" sz="1400" dirty="0" smtClean="0">
                          <a:effectLst/>
                          <a:latin typeface="Arial" panose="020B0604020202020204" pitchFamily="34" charset="0"/>
                          <a:ea typeface="+mn-ea"/>
                          <a:cs typeface="Arial" panose="020B0604020202020204" pitchFamily="34" charset="0"/>
                        </a:rPr>
                        <a:t>163</a:t>
                      </a:r>
                      <a:endParaRPr lang="es-ES"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10" name="Título 1"/>
          <p:cNvSpPr txBox="1">
            <a:spLocks/>
          </p:cNvSpPr>
          <p:nvPr/>
        </p:nvSpPr>
        <p:spPr bwMode="auto">
          <a:xfrm>
            <a:off x="-36512" y="32048"/>
            <a:ext cx="9144000" cy="8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2800" b="1" dirty="0">
                <a:solidFill>
                  <a:schemeClr val="bg1"/>
                </a:solidFill>
                <a:ea typeface="Arial Rounded MT Bold" panose="020F0704030504030204" pitchFamily="34" charset="0"/>
                <a:cs typeface="Arial" panose="020B0604020202020204" pitchFamily="34" charset="0"/>
              </a:rPr>
              <a:t>Acciones de prevención </a:t>
            </a:r>
            <a:r>
              <a:rPr lang="es-ES_tradnl" altLang="es-ES_tradnl" sz="2800" b="1" dirty="0" smtClean="0">
                <a:solidFill>
                  <a:schemeClr val="bg1"/>
                </a:solidFill>
                <a:ea typeface="Arial Rounded MT Bold" panose="020F0704030504030204" pitchFamily="34" charset="0"/>
                <a:cs typeface="Arial" panose="020B0604020202020204" pitchFamily="34" charset="0"/>
              </a:rPr>
              <a:t>- Limpieza </a:t>
            </a:r>
            <a:r>
              <a:rPr lang="es-ES_tradnl" altLang="es-ES_tradnl" sz="2800" b="1" dirty="0">
                <a:solidFill>
                  <a:schemeClr val="bg1"/>
                </a:solidFill>
                <a:ea typeface="Arial Rounded MT Bold" panose="020F0704030504030204" pitchFamily="34" charset="0"/>
                <a:cs typeface="Arial" panose="020B0604020202020204" pitchFamily="34" charset="0"/>
              </a:rPr>
              <a:t>de Canales, Vallados y </a:t>
            </a:r>
            <a:r>
              <a:rPr lang="es-ES_tradnl" altLang="es-ES_tradnl" sz="2800" b="1" dirty="0" smtClean="0">
                <a:solidFill>
                  <a:schemeClr val="bg1"/>
                </a:solidFill>
                <a:ea typeface="Arial Rounded MT Bold" panose="020F0704030504030204" pitchFamily="34" charset="0"/>
                <a:cs typeface="Arial" panose="020B0604020202020204" pitchFamily="34" charset="0"/>
              </a:rPr>
              <a:t>Quebradas. Convenio </a:t>
            </a:r>
            <a:r>
              <a:rPr lang="es-ES_tradnl" altLang="es-ES_tradnl" sz="2800" b="1" dirty="0">
                <a:solidFill>
                  <a:schemeClr val="bg1"/>
                </a:solidFill>
                <a:ea typeface="Arial Rounded MT Bold" panose="020F0704030504030204" pitchFamily="34" charset="0"/>
                <a:cs typeface="Arial" panose="020B0604020202020204" pitchFamily="34" charset="0"/>
              </a:rPr>
              <a:t>EAB </a:t>
            </a:r>
            <a:r>
              <a:rPr lang="es-ES_tradnl" altLang="es-ES_tradnl" sz="2800" b="1" dirty="0" smtClean="0">
                <a:solidFill>
                  <a:schemeClr val="bg1"/>
                </a:solidFill>
                <a:ea typeface="Arial Rounded MT Bold" panose="020F0704030504030204" pitchFamily="34" charset="0"/>
                <a:cs typeface="Arial" panose="020B0604020202020204" pitchFamily="34" charset="0"/>
              </a:rPr>
              <a:t>- </a:t>
            </a:r>
            <a:r>
              <a:rPr lang="es-ES_tradnl" altLang="es-ES_tradnl" sz="2800" b="1" dirty="0">
                <a:solidFill>
                  <a:schemeClr val="bg1"/>
                </a:solidFill>
                <a:ea typeface="Arial Rounded MT Bold" panose="020F0704030504030204" pitchFamily="34" charset="0"/>
                <a:cs typeface="Arial" panose="020B0604020202020204" pitchFamily="34" charset="0"/>
              </a:rPr>
              <a:t>FONDIGER </a:t>
            </a:r>
          </a:p>
        </p:txBody>
      </p:sp>
      <p:sp>
        <p:nvSpPr>
          <p:cNvPr id="2" name="Rectángulo redondeado 1"/>
          <p:cNvSpPr/>
          <p:nvPr/>
        </p:nvSpPr>
        <p:spPr>
          <a:xfrm>
            <a:off x="240634" y="4293096"/>
            <a:ext cx="4176464" cy="122413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a:t>Retiro de 45.492m</a:t>
            </a:r>
            <a:r>
              <a:rPr lang="es-ES" baseline="30000" dirty="0" smtClean="0"/>
              <a:t>3</a:t>
            </a:r>
            <a:r>
              <a:rPr lang="es-ES" dirty="0" smtClean="0"/>
              <a:t> de residuos </a:t>
            </a:r>
            <a:r>
              <a:rPr lang="es-ES" dirty="0"/>
              <a:t>sólidos en </a:t>
            </a:r>
            <a:r>
              <a:rPr lang="es-ES" dirty="0" smtClean="0"/>
              <a:t>163 </a:t>
            </a:r>
            <a:r>
              <a:rPr lang="es-ES" dirty="0"/>
              <a:t>cuerpos de </a:t>
            </a:r>
            <a:r>
              <a:rPr lang="es-ES" dirty="0" smtClean="0"/>
              <a:t>agua </a:t>
            </a:r>
            <a:r>
              <a:rPr lang="es-ES" dirty="0"/>
              <a:t>(399.871m </a:t>
            </a:r>
            <a:r>
              <a:rPr lang="es-ES" dirty="0" err="1" smtClean="0"/>
              <a:t>aprox</a:t>
            </a:r>
            <a:r>
              <a:rPr lang="es-ES" dirty="0" smtClean="0"/>
              <a:t>)</a:t>
            </a:r>
            <a:endParaRPr lang="es-ES" dirty="0"/>
          </a:p>
        </p:txBody>
      </p:sp>
      <p:sp>
        <p:nvSpPr>
          <p:cNvPr id="8" name="Rectángulo redondeado 7"/>
          <p:cNvSpPr/>
          <p:nvPr/>
        </p:nvSpPr>
        <p:spPr>
          <a:xfrm>
            <a:off x="4742016" y="4293096"/>
            <a:ext cx="4176464" cy="122413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smtClean="0"/>
              <a:t>Intervención </a:t>
            </a:r>
            <a:r>
              <a:rPr lang="es-ES" dirty="0"/>
              <a:t>de 1.407.365m</a:t>
            </a:r>
            <a:r>
              <a:rPr lang="es-ES" baseline="30000" dirty="0" smtClean="0"/>
              <a:t>2</a:t>
            </a:r>
            <a:r>
              <a:rPr lang="es-ES" dirty="0" smtClean="0"/>
              <a:t> </a:t>
            </a:r>
            <a:r>
              <a:rPr lang="es-ES" dirty="0"/>
              <a:t>de </a:t>
            </a:r>
            <a:r>
              <a:rPr lang="es-ES" dirty="0" smtClean="0"/>
              <a:t>ZMPA </a:t>
            </a:r>
            <a:r>
              <a:rPr lang="es-ES" dirty="0"/>
              <a:t>con actividades de corte de césped y plateo de </a:t>
            </a:r>
            <a:r>
              <a:rPr lang="es-ES" dirty="0" smtClean="0"/>
              <a:t>árboles.</a:t>
            </a:r>
            <a:endParaRPr lang="es-ES" dirty="0"/>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7" name="Forma libre 6"/>
          <p:cNvSpPr/>
          <p:nvPr/>
        </p:nvSpPr>
        <p:spPr>
          <a:xfrm>
            <a:off x="72000"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a:solidFill>
                  <a:schemeClr val="bg1"/>
                </a:solidFill>
                <a:latin typeface="Arial" panose="020B0604020202020204" pitchFamily="34" charset="0"/>
                <a:cs typeface="Arial" panose="020B0604020202020204" pitchFamily="34" charset="0"/>
              </a:rPr>
              <a:t>5. </a:t>
            </a:r>
            <a:r>
              <a:rPr lang="es-ES" sz="4400" b="0" kern="1200" dirty="0" smtClean="0">
                <a:solidFill>
                  <a:schemeClr val="bg1"/>
                </a:solidFill>
                <a:latin typeface="Arial" panose="020B0604020202020204" pitchFamily="34" charset="0"/>
                <a:cs typeface="Arial" panose="020B0604020202020204" pitchFamily="34" charset="0"/>
              </a:rPr>
              <a:t>Monitoreo</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879532"/>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Título 1"/>
          <p:cNvSpPr txBox="1">
            <a:spLocks/>
          </p:cNvSpPr>
          <p:nvPr/>
        </p:nvSpPr>
        <p:spPr bwMode="auto">
          <a:xfrm>
            <a:off x="-539750" y="81027"/>
            <a:ext cx="96837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Lluvias en tiempo real</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pic>
        <p:nvPicPr>
          <p:cNvPr id="7" name="Imagen 6"/>
          <p:cNvPicPr>
            <a:picLocks noChangeAspect="1"/>
          </p:cNvPicPr>
          <p:nvPr/>
        </p:nvPicPr>
        <p:blipFill rotWithShape="1">
          <a:blip r:embed="rId2"/>
          <a:srcRect t="8065" b="4832"/>
          <a:stretch/>
        </p:blipFill>
        <p:spPr>
          <a:xfrm>
            <a:off x="103310" y="1396888"/>
            <a:ext cx="8965090" cy="4392488"/>
          </a:xfrm>
          <a:prstGeom prst="rect">
            <a:avLst/>
          </a:prstGeom>
          <a:ln>
            <a:solidFill>
              <a:schemeClr val="tx1"/>
            </a:solidFill>
          </a:ln>
        </p:spPr>
      </p:pic>
      <p:sp>
        <p:nvSpPr>
          <p:cNvPr id="3" name="CuadroTexto 2"/>
          <p:cNvSpPr txBox="1"/>
          <p:nvPr/>
        </p:nvSpPr>
        <p:spPr>
          <a:xfrm>
            <a:off x="3247277" y="5888305"/>
            <a:ext cx="2649443" cy="276999"/>
          </a:xfrm>
          <a:prstGeom prst="rect">
            <a:avLst/>
          </a:prstGeom>
          <a:noFill/>
        </p:spPr>
        <p:txBody>
          <a:bodyPr wrap="none" rtlCol="0">
            <a:spAutoFit/>
          </a:bodyPr>
          <a:lstStyle/>
          <a:p>
            <a:pPr algn="ctr"/>
            <a:r>
              <a:rPr lang="es-ES" sz="1200" dirty="0" smtClean="0"/>
              <a:t>Link</a:t>
            </a:r>
            <a:r>
              <a:rPr lang="es-ES" sz="1200" dirty="0"/>
              <a:t>: </a:t>
            </a:r>
            <a:r>
              <a:rPr lang="es-ES" sz="1200" dirty="0">
                <a:solidFill>
                  <a:srgbClr val="0000E1"/>
                </a:solidFill>
              </a:rPr>
              <a:t>http://www.sire.gov.co/web/sab</a:t>
            </a:r>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1"/>
          <p:cNvSpPr txBox="1">
            <a:spLocks/>
          </p:cNvSpPr>
          <p:nvPr/>
        </p:nvSpPr>
        <p:spPr bwMode="auto">
          <a:xfrm>
            <a:off x="-12513" y="109963"/>
            <a:ext cx="91440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Seguimiento a lluvia acumulada</a:t>
            </a:r>
          </a:p>
        </p:txBody>
      </p:sp>
      <p:sp>
        <p:nvSpPr>
          <p:cNvPr id="16" name="CuadroTexto 15"/>
          <p:cNvSpPr txBox="1"/>
          <p:nvPr/>
        </p:nvSpPr>
        <p:spPr>
          <a:xfrm>
            <a:off x="-34826" y="6413321"/>
            <a:ext cx="4506362" cy="238527"/>
          </a:xfrm>
          <a:prstGeom prst="rect">
            <a:avLst/>
          </a:prstGeom>
          <a:solidFill>
            <a:schemeClr val="bg1"/>
          </a:solidFill>
        </p:spPr>
        <p:txBody>
          <a:bodyPr wrap="none" rtlCol="0">
            <a:spAutoFit/>
          </a:bodyPr>
          <a:lstStyle/>
          <a:p>
            <a:pPr algn="ctr"/>
            <a:r>
              <a:rPr lang="es-ES" sz="950" i="1" dirty="0">
                <a:solidFill>
                  <a:srgbClr val="0070C0"/>
                </a:solidFill>
              </a:rPr>
              <a:t>Distribución espacial de la precipitación acumulada </a:t>
            </a:r>
            <a:r>
              <a:rPr lang="es-ES" sz="950" i="1" dirty="0" smtClean="0">
                <a:solidFill>
                  <a:srgbClr val="0070C0"/>
                </a:solidFill>
              </a:rPr>
              <a:t>7 días (18 – 24 Septiembre) </a:t>
            </a:r>
            <a:endParaRPr lang="es-ES" sz="950" i="1" dirty="0">
              <a:solidFill>
                <a:srgbClr val="0070C0"/>
              </a:solidFill>
            </a:endParaRPr>
          </a:p>
        </p:txBody>
      </p:sp>
      <p:sp>
        <p:nvSpPr>
          <p:cNvPr id="20" name="CuadroTexto 19"/>
          <p:cNvSpPr txBox="1"/>
          <p:nvPr/>
        </p:nvSpPr>
        <p:spPr>
          <a:xfrm>
            <a:off x="4668096" y="6413320"/>
            <a:ext cx="4419800" cy="238527"/>
          </a:xfrm>
          <a:prstGeom prst="rect">
            <a:avLst/>
          </a:prstGeom>
          <a:solidFill>
            <a:schemeClr val="bg1"/>
          </a:solidFill>
        </p:spPr>
        <p:txBody>
          <a:bodyPr wrap="none" rtlCol="0">
            <a:spAutoFit/>
          </a:bodyPr>
          <a:lstStyle/>
          <a:p>
            <a:pPr algn="ctr"/>
            <a:r>
              <a:rPr lang="es-ES" sz="950" i="1" dirty="0">
                <a:solidFill>
                  <a:srgbClr val="0070C0"/>
                </a:solidFill>
              </a:rPr>
              <a:t>Distribución espacial de la precipitación acumulada </a:t>
            </a:r>
            <a:r>
              <a:rPr lang="es-ES" sz="950" i="1" dirty="0" smtClean="0">
                <a:solidFill>
                  <a:srgbClr val="0070C0"/>
                </a:solidFill>
              </a:rPr>
              <a:t>28 días (28 </a:t>
            </a:r>
            <a:r>
              <a:rPr lang="es-ES" sz="950" i="1" dirty="0" err="1" smtClean="0">
                <a:solidFill>
                  <a:srgbClr val="0070C0"/>
                </a:solidFill>
              </a:rPr>
              <a:t>Ago</a:t>
            </a:r>
            <a:r>
              <a:rPr lang="es-ES" sz="950" i="1" dirty="0" smtClean="0">
                <a:solidFill>
                  <a:srgbClr val="0070C0"/>
                </a:solidFill>
              </a:rPr>
              <a:t> – 28 </a:t>
            </a:r>
            <a:r>
              <a:rPr lang="es-ES" sz="950" i="1" dirty="0" err="1" smtClean="0">
                <a:solidFill>
                  <a:srgbClr val="0070C0"/>
                </a:solidFill>
              </a:rPr>
              <a:t>Sep</a:t>
            </a:r>
            <a:r>
              <a:rPr lang="es-ES" sz="950" i="1" dirty="0" smtClean="0">
                <a:solidFill>
                  <a:srgbClr val="0070C0"/>
                </a:solidFill>
              </a:rPr>
              <a:t>) </a:t>
            </a:r>
            <a:endParaRPr lang="es-ES" sz="950" i="1" dirty="0">
              <a:solidFill>
                <a:srgbClr val="0070C0"/>
              </a:solidFill>
            </a:endParaRPr>
          </a:p>
        </p:txBody>
      </p:sp>
      <p:pic>
        <p:nvPicPr>
          <p:cNvPr id="6146" name="Picture 2" descr="http://sab.sire.gov.co:280/SAB/2017/acumuladas/Ultimos7di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40" y="1060428"/>
            <a:ext cx="3816424" cy="53977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ab.sire.gov.co:280/SAB/2017/acumuladas/Ultimos28di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082859"/>
            <a:ext cx="3784705" cy="53528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ítulo 1"/>
          <p:cNvSpPr txBox="1">
            <a:spLocks/>
          </p:cNvSpPr>
          <p:nvPr/>
        </p:nvSpPr>
        <p:spPr bwMode="auto">
          <a:xfrm>
            <a:off x="0" y="88504"/>
            <a:ext cx="903649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Priorización </a:t>
            </a:r>
            <a:r>
              <a:rPr lang="es-ES_tradnl" altLang="es-ES_tradnl" sz="3600" b="1" dirty="0" smtClean="0">
                <a:solidFill>
                  <a:schemeClr val="bg1"/>
                </a:solidFill>
                <a:ea typeface="Arial Rounded MT Bold" panose="020F0704030504030204" pitchFamily="34" charset="0"/>
                <a:cs typeface="Arial" panose="020B0604020202020204" pitchFamily="34" charset="0"/>
              </a:rPr>
              <a:t>por </a:t>
            </a:r>
            <a:r>
              <a:rPr lang="es-ES_tradnl" altLang="es-ES_tradnl" sz="3600" b="1" dirty="0">
                <a:solidFill>
                  <a:schemeClr val="bg1"/>
                </a:solidFill>
                <a:ea typeface="Arial Rounded MT Bold" panose="020F0704030504030204" pitchFamily="34" charset="0"/>
                <a:cs typeface="Arial" panose="020B0604020202020204" pitchFamily="34" charset="0"/>
              </a:rPr>
              <a:t>Lluvias</a:t>
            </a:r>
          </a:p>
        </p:txBody>
      </p:sp>
      <p:graphicFrame>
        <p:nvGraphicFramePr>
          <p:cNvPr id="2" name="Tabla 1"/>
          <p:cNvGraphicFramePr>
            <a:graphicFrameLocks noGrp="1"/>
          </p:cNvGraphicFramePr>
          <p:nvPr>
            <p:extLst>
              <p:ext uri="{D42A27DB-BD31-4B8C-83A1-F6EECF244321}">
                <p14:modId xmlns:p14="http://schemas.microsoft.com/office/powerpoint/2010/main" val="2360714546"/>
              </p:ext>
            </p:extLst>
          </p:nvPr>
        </p:nvGraphicFramePr>
        <p:xfrm>
          <a:off x="899595" y="3298588"/>
          <a:ext cx="7632845" cy="2290654"/>
        </p:xfrm>
        <a:graphic>
          <a:graphicData uri="http://schemas.openxmlformats.org/drawingml/2006/table">
            <a:tbl>
              <a:tblPr firstRow="1" firstCol="1">
                <a:tableStyleId>{00A15C55-8517-42AA-B614-E9B94910E393}</a:tableStyleId>
              </a:tblPr>
              <a:tblGrid>
                <a:gridCol w="2272260"/>
                <a:gridCol w="5360585"/>
              </a:tblGrid>
              <a:tr h="823606">
                <a:tc>
                  <a:txBody>
                    <a:bodyPr/>
                    <a:lstStyle/>
                    <a:p>
                      <a:pPr algn="ctr">
                        <a:spcAft>
                          <a:spcPts val="0"/>
                        </a:spcAft>
                      </a:pPr>
                      <a:r>
                        <a:rPr lang="es-ES_tradnl" sz="2000" dirty="0">
                          <a:effectLst/>
                          <a:latin typeface="Arial" panose="020B0604020202020204" pitchFamily="34" charset="0"/>
                          <a:cs typeface="Arial" panose="020B0604020202020204" pitchFamily="34" charset="0"/>
                        </a:rPr>
                        <a:t>Prioridad</a:t>
                      </a:r>
                      <a:endParaRPr lang="es-CO"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2000" dirty="0">
                          <a:effectLst/>
                          <a:latin typeface="Arial" panose="020B0604020202020204" pitchFamily="34" charset="0"/>
                          <a:cs typeface="Arial" panose="020B0604020202020204" pitchFamily="34" charset="0"/>
                        </a:rPr>
                        <a:t>Lluvias acumuladas de</a:t>
                      </a:r>
                      <a:endParaRPr lang="es-CO" sz="2000" dirty="0">
                        <a:effectLst/>
                        <a:latin typeface="Arial" panose="020B0604020202020204" pitchFamily="34" charset="0"/>
                        <a:cs typeface="Arial" panose="020B0604020202020204" pitchFamily="34" charset="0"/>
                      </a:endParaRPr>
                    </a:p>
                    <a:p>
                      <a:pPr algn="ctr">
                        <a:spcAft>
                          <a:spcPts val="0"/>
                        </a:spcAft>
                      </a:pPr>
                      <a:r>
                        <a:rPr lang="es-ES_tradnl" sz="2000" dirty="0">
                          <a:effectLst/>
                          <a:latin typeface="Arial" panose="020B0604020202020204" pitchFamily="34" charset="0"/>
                          <a:cs typeface="Arial" panose="020B0604020202020204" pitchFamily="34" charset="0"/>
                        </a:rPr>
                        <a:t> los 7 últimos días</a:t>
                      </a:r>
                      <a:endParaRPr lang="es-CO"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75289">
                <a:tc>
                  <a:txBody>
                    <a:bodyPr/>
                    <a:lstStyle/>
                    <a:p>
                      <a:pPr algn="ctr">
                        <a:spcAft>
                          <a:spcPts val="0"/>
                        </a:spcAft>
                      </a:pPr>
                      <a:r>
                        <a:rPr lang="es-ES_tradnl" sz="2000" dirty="0">
                          <a:effectLst/>
                          <a:latin typeface="Arial" panose="020B0604020202020204" pitchFamily="34" charset="0"/>
                          <a:cs typeface="Arial" panose="020B0604020202020204" pitchFamily="34" charset="0"/>
                        </a:rPr>
                        <a:t>Baja</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2000" dirty="0">
                          <a:effectLst/>
                          <a:latin typeface="Arial" panose="020B0604020202020204" pitchFamily="34" charset="0"/>
                          <a:cs typeface="Arial" panose="020B0604020202020204" pitchFamily="34" charset="0"/>
                        </a:rPr>
                        <a:t>70 a 105 mm</a:t>
                      </a:r>
                      <a:endParaRPr lang="es-CO"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516470">
                <a:tc>
                  <a:txBody>
                    <a:bodyPr/>
                    <a:lstStyle/>
                    <a:p>
                      <a:pPr algn="ctr">
                        <a:spcAft>
                          <a:spcPts val="0"/>
                        </a:spcAft>
                      </a:pPr>
                      <a:r>
                        <a:rPr lang="es-ES_tradnl" sz="2000" dirty="0">
                          <a:effectLst/>
                          <a:latin typeface="Arial" panose="020B0604020202020204" pitchFamily="34" charset="0"/>
                          <a:cs typeface="Arial" panose="020B0604020202020204" pitchFamily="34" charset="0"/>
                        </a:rPr>
                        <a:t>Media</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2000" dirty="0">
                          <a:effectLst/>
                          <a:latin typeface="Arial" panose="020B0604020202020204" pitchFamily="34" charset="0"/>
                          <a:cs typeface="Arial" panose="020B0604020202020204" pitchFamily="34" charset="0"/>
                        </a:rPr>
                        <a:t>105 a 140 mm</a:t>
                      </a:r>
                      <a:endParaRPr lang="es-CO"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75289">
                <a:tc>
                  <a:txBody>
                    <a:bodyPr/>
                    <a:lstStyle/>
                    <a:p>
                      <a:pPr algn="ctr">
                        <a:spcAft>
                          <a:spcPts val="0"/>
                        </a:spcAft>
                      </a:pPr>
                      <a:r>
                        <a:rPr lang="es-ES_tradnl" sz="2000" dirty="0">
                          <a:effectLst/>
                          <a:latin typeface="Arial" panose="020B0604020202020204" pitchFamily="34" charset="0"/>
                          <a:cs typeface="Arial" panose="020B0604020202020204" pitchFamily="34" charset="0"/>
                        </a:rPr>
                        <a:t>Alta</a:t>
                      </a:r>
                      <a:endParaRPr lang="es-CO"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2000" dirty="0">
                          <a:effectLst/>
                          <a:latin typeface="Arial" panose="020B0604020202020204" pitchFamily="34" charset="0"/>
                          <a:cs typeface="Arial" panose="020B0604020202020204" pitchFamily="34" charset="0"/>
                        </a:rPr>
                        <a:t>&gt; 140 mm</a:t>
                      </a:r>
                      <a:endParaRPr lang="es-CO"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3" name="Rectángulo redondeado 2"/>
          <p:cNvSpPr/>
          <p:nvPr/>
        </p:nvSpPr>
        <p:spPr>
          <a:xfrm>
            <a:off x="395536" y="1124744"/>
            <a:ext cx="8424936" cy="1944216"/>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just"/>
            <a:r>
              <a:rPr lang="es-CO" dirty="0">
                <a:solidFill>
                  <a:srgbClr val="000000"/>
                </a:solidFill>
                <a:latin typeface="Arial" panose="020B0604020202020204" pitchFamily="34" charset="0"/>
                <a:cs typeface="Arial" panose="020B0604020202020204" pitchFamily="34" charset="0"/>
              </a:rPr>
              <a:t>Diariamente se monitorea la lluvia acumulada de los últimos 7 días en la ciudad con base en registros de las estaciones administradas por el IDIGER y se compara con el análisis de información de lluvia crítica que puede detonar deslizamientos definida por </a:t>
            </a:r>
            <a:r>
              <a:rPr lang="es-CO" dirty="0" err="1">
                <a:solidFill>
                  <a:srgbClr val="000000"/>
                </a:solidFill>
                <a:latin typeface="Arial" panose="020B0604020202020204" pitchFamily="34" charset="0"/>
                <a:cs typeface="Arial" panose="020B0604020202020204" pitchFamily="34" charset="0"/>
              </a:rPr>
              <a:t>Ingeocim</a:t>
            </a:r>
            <a:r>
              <a:rPr lang="es-CO" dirty="0">
                <a:solidFill>
                  <a:srgbClr val="000000"/>
                </a:solidFill>
                <a:latin typeface="Arial" panose="020B0604020202020204" pitchFamily="34" charset="0"/>
                <a:cs typeface="Arial" panose="020B0604020202020204" pitchFamily="34" charset="0"/>
              </a:rPr>
              <a:t> (1998), con el fin que se preste atención a las zonas de ladera de algunas localidades, ya que es susceptible la ocurrencia de procesos de remoción</a:t>
            </a:r>
            <a:r>
              <a:rPr lang="es-CO" dirty="0" smtClean="0">
                <a:solidFill>
                  <a:srgbClr val="000000"/>
                </a:solidFill>
                <a:latin typeface="Arial" panose="020B0604020202020204" pitchFamily="34" charset="0"/>
                <a:cs typeface="Arial" panose="020B0604020202020204" pitchFamily="34" charset="0"/>
              </a:rPr>
              <a:t>.</a:t>
            </a:r>
            <a:endParaRPr lang="es-CO" dirty="0"/>
          </a:p>
        </p:txBody>
      </p:sp>
    </p:spTree>
    <p:extLst>
      <p:ext uri="{BB962C8B-B14F-4D97-AF65-F5344CB8AC3E}">
        <p14:creationId xmlns:p14="http://schemas.microsoft.com/office/powerpoint/2010/main" val="3668633782"/>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1"/>
          <p:cNvSpPr txBox="1">
            <a:spLocks/>
          </p:cNvSpPr>
          <p:nvPr/>
        </p:nvSpPr>
        <p:spPr bwMode="auto">
          <a:xfrm>
            <a:off x="288032" y="88504"/>
            <a:ext cx="882047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Monitoreo de nubosidad en tiempo real</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7" name="CuadroTexto 6"/>
          <p:cNvSpPr txBox="1"/>
          <p:nvPr/>
        </p:nvSpPr>
        <p:spPr>
          <a:xfrm>
            <a:off x="2742749" y="5923308"/>
            <a:ext cx="3886578" cy="677108"/>
          </a:xfrm>
          <a:prstGeom prst="rect">
            <a:avLst/>
          </a:prstGeom>
          <a:noFill/>
        </p:spPr>
        <p:txBody>
          <a:bodyPr wrap="none" rtlCol="0">
            <a:spAutoFit/>
          </a:bodyPr>
          <a:lstStyle/>
          <a:p>
            <a:pPr algn="ctr"/>
            <a:r>
              <a:rPr lang="es-ES" sz="1000" i="1" dirty="0" smtClean="0">
                <a:solidFill>
                  <a:srgbClr val="0070C0"/>
                </a:solidFill>
              </a:rPr>
              <a:t>Imagen del 26 de septiembre, 11:09hrs</a:t>
            </a:r>
          </a:p>
          <a:p>
            <a:pPr algn="ctr"/>
            <a:r>
              <a:rPr lang="es-ES" sz="1000" i="1" dirty="0" smtClean="0">
                <a:solidFill>
                  <a:srgbClr val="0070C0"/>
                </a:solidFill>
              </a:rPr>
              <a:t>Fuente. Idiger 2017</a:t>
            </a:r>
          </a:p>
          <a:p>
            <a:pPr algn="ctr"/>
            <a:r>
              <a:rPr lang="es-ES" dirty="0" smtClean="0"/>
              <a:t>Link: </a:t>
            </a:r>
            <a:r>
              <a:rPr lang="es-ES" dirty="0" smtClean="0">
                <a:solidFill>
                  <a:srgbClr val="0000E1"/>
                </a:solidFill>
              </a:rPr>
              <a:t>http</a:t>
            </a:r>
            <a:r>
              <a:rPr lang="es-ES" dirty="0">
                <a:solidFill>
                  <a:srgbClr val="0000E1"/>
                </a:solidFill>
              </a:rPr>
              <a:t>://www.sire.gov.co/web/sab</a:t>
            </a:r>
          </a:p>
        </p:txBody>
      </p:sp>
      <p:pic>
        <p:nvPicPr>
          <p:cNvPr id="9" name="Imagen 8"/>
          <p:cNvPicPr/>
          <p:nvPr/>
        </p:nvPicPr>
        <p:blipFill rotWithShape="1">
          <a:blip r:embed="rId2"/>
          <a:srcRect t="12542" r="32780" b="4679"/>
          <a:stretch/>
        </p:blipFill>
        <p:spPr bwMode="auto">
          <a:xfrm>
            <a:off x="539552" y="1124744"/>
            <a:ext cx="8064896" cy="479856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9773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288032" y="88504"/>
            <a:ext cx="882047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Monitoreo de tormentas eléctricas </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7" name="CuadroTexto 6"/>
          <p:cNvSpPr txBox="1"/>
          <p:nvPr/>
        </p:nvSpPr>
        <p:spPr>
          <a:xfrm>
            <a:off x="2742749" y="5923308"/>
            <a:ext cx="3886578" cy="677108"/>
          </a:xfrm>
          <a:prstGeom prst="rect">
            <a:avLst/>
          </a:prstGeom>
          <a:noFill/>
        </p:spPr>
        <p:txBody>
          <a:bodyPr wrap="none" rtlCol="0">
            <a:spAutoFit/>
          </a:bodyPr>
          <a:lstStyle/>
          <a:p>
            <a:pPr algn="ctr"/>
            <a:r>
              <a:rPr lang="es-ES" sz="1000" i="1" dirty="0" smtClean="0">
                <a:solidFill>
                  <a:srgbClr val="0070C0"/>
                </a:solidFill>
              </a:rPr>
              <a:t>Reporte del </a:t>
            </a:r>
            <a:r>
              <a:rPr lang="es-ES" sz="1000" i="1" dirty="0">
                <a:solidFill>
                  <a:srgbClr val="0070C0"/>
                </a:solidFill>
              </a:rPr>
              <a:t>2</a:t>
            </a:r>
            <a:r>
              <a:rPr lang="es-ES" sz="1000" i="1" dirty="0" smtClean="0">
                <a:solidFill>
                  <a:srgbClr val="0070C0"/>
                </a:solidFill>
              </a:rPr>
              <a:t> de octubre</a:t>
            </a:r>
          </a:p>
          <a:p>
            <a:pPr algn="ctr"/>
            <a:r>
              <a:rPr lang="es-ES" sz="1000" i="1" dirty="0" smtClean="0">
                <a:solidFill>
                  <a:srgbClr val="0070C0"/>
                </a:solidFill>
              </a:rPr>
              <a:t>Fuente. Idiger 2017</a:t>
            </a:r>
          </a:p>
          <a:p>
            <a:pPr algn="ctr"/>
            <a:r>
              <a:rPr lang="es-ES" dirty="0" smtClean="0"/>
              <a:t>Link: </a:t>
            </a:r>
            <a:r>
              <a:rPr lang="es-ES" dirty="0" smtClean="0">
                <a:solidFill>
                  <a:srgbClr val="0000E1"/>
                </a:solidFill>
              </a:rPr>
              <a:t>http</a:t>
            </a:r>
            <a:r>
              <a:rPr lang="es-ES" dirty="0">
                <a:solidFill>
                  <a:srgbClr val="0000E1"/>
                </a:solidFill>
              </a:rPr>
              <a:t>://www.sire.gov.co/web/sab</a:t>
            </a:r>
          </a:p>
        </p:txBody>
      </p:sp>
      <p:pic>
        <p:nvPicPr>
          <p:cNvPr id="5" name="Imagen 4"/>
          <p:cNvPicPr/>
          <p:nvPr/>
        </p:nvPicPr>
        <p:blipFill rotWithShape="1">
          <a:blip r:embed="rId2">
            <a:extLst>
              <a:ext uri="{28A0092B-C50C-407E-A947-70E740481C1C}">
                <a14:useLocalDpi xmlns:a14="http://schemas.microsoft.com/office/drawing/2010/main" val="0"/>
              </a:ext>
            </a:extLst>
          </a:blip>
          <a:srcRect t="22531" b="15047"/>
          <a:stretch/>
        </p:blipFill>
        <p:spPr bwMode="auto">
          <a:xfrm>
            <a:off x="2411760" y="1124744"/>
            <a:ext cx="4328001" cy="47801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8877849"/>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3" name="Forma libre 2"/>
          <p:cNvSpPr/>
          <p:nvPr/>
        </p:nvSpPr>
        <p:spPr>
          <a:xfrm>
            <a:off x="108504"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lumMod val="8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smtClean="0">
                <a:solidFill>
                  <a:schemeClr val="bg1"/>
                </a:solidFill>
                <a:latin typeface="Arial" panose="020B0604020202020204" pitchFamily="34" charset="0"/>
                <a:cs typeface="Arial" panose="020B0604020202020204" pitchFamily="34" charset="0"/>
              </a:rPr>
              <a:t>1. Objetivo</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247902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288032" y="88504"/>
            <a:ext cx="882047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Pronóstico del tiempo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7" name="CuadroTexto 6"/>
          <p:cNvSpPr txBox="1"/>
          <p:nvPr/>
        </p:nvSpPr>
        <p:spPr>
          <a:xfrm>
            <a:off x="2742749" y="5923308"/>
            <a:ext cx="3886578" cy="677108"/>
          </a:xfrm>
          <a:prstGeom prst="rect">
            <a:avLst/>
          </a:prstGeom>
          <a:noFill/>
        </p:spPr>
        <p:txBody>
          <a:bodyPr wrap="none" rtlCol="0">
            <a:spAutoFit/>
          </a:bodyPr>
          <a:lstStyle/>
          <a:p>
            <a:pPr algn="ctr"/>
            <a:r>
              <a:rPr lang="es-ES" sz="1000" i="1" dirty="0" smtClean="0">
                <a:solidFill>
                  <a:srgbClr val="0070C0"/>
                </a:solidFill>
              </a:rPr>
              <a:t>Reporte del 30 de septiembre</a:t>
            </a:r>
          </a:p>
          <a:p>
            <a:pPr algn="ctr"/>
            <a:r>
              <a:rPr lang="es-ES" sz="1000" i="1" dirty="0" smtClean="0">
                <a:solidFill>
                  <a:srgbClr val="0070C0"/>
                </a:solidFill>
              </a:rPr>
              <a:t>Fuente. Idiger 2017</a:t>
            </a:r>
          </a:p>
          <a:p>
            <a:pPr algn="ctr"/>
            <a:r>
              <a:rPr lang="es-ES" dirty="0" smtClean="0"/>
              <a:t>Link: </a:t>
            </a:r>
            <a:r>
              <a:rPr lang="es-ES" dirty="0" smtClean="0">
                <a:solidFill>
                  <a:srgbClr val="0000E1"/>
                </a:solidFill>
              </a:rPr>
              <a:t>http</a:t>
            </a:r>
            <a:r>
              <a:rPr lang="es-ES" dirty="0">
                <a:solidFill>
                  <a:srgbClr val="0000E1"/>
                </a:solidFill>
              </a:rPr>
              <a:t>://www.sire.gov.co/web/sab</a:t>
            </a:r>
          </a:p>
        </p:txBody>
      </p:sp>
      <p:pic>
        <p:nvPicPr>
          <p:cNvPr id="5" name="Imagen 4"/>
          <p:cNvPicPr/>
          <p:nvPr/>
        </p:nvPicPr>
        <p:blipFill rotWithShape="1">
          <a:blip r:embed="rId2">
            <a:extLst>
              <a:ext uri="{28A0092B-C50C-407E-A947-70E740481C1C}">
                <a14:useLocalDpi xmlns:a14="http://schemas.microsoft.com/office/drawing/2010/main" val="0"/>
              </a:ext>
            </a:extLst>
          </a:blip>
          <a:srcRect t="18536" b="7977"/>
          <a:stretch/>
        </p:blipFill>
        <p:spPr bwMode="auto">
          <a:xfrm>
            <a:off x="2595579" y="1117172"/>
            <a:ext cx="3992645" cy="48061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211196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Título 1"/>
          <p:cNvSpPr txBox="1">
            <a:spLocks/>
          </p:cNvSpPr>
          <p:nvPr/>
        </p:nvSpPr>
        <p:spPr bwMode="auto">
          <a:xfrm>
            <a:off x="-558800" y="-56860"/>
            <a:ext cx="97028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400" b="1" dirty="0">
                <a:solidFill>
                  <a:schemeClr val="bg1"/>
                </a:solidFill>
                <a:ea typeface="Arial Rounded MT Bold" panose="020F0704030504030204" pitchFamily="34" charset="0"/>
                <a:cs typeface="Arial" panose="020B0604020202020204" pitchFamily="34" charset="0"/>
              </a:rPr>
              <a:t>Monitoreo </a:t>
            </a:r>
            <a:r>
              <a:rPr lang="es-ES_tradnl" altLang="es-ES_tradnl" sz="3400" b="1" dirty="0" smtClean="0">
                <a:solidFill>
                  <a:schemeClr val="bg1"/>
                </a:solidFill>
                <a:ea typeface="Arial Rounded MT Bold" panose="020F0704030504030204" pitchFamily="34" charset="0"/>
                <a:cs typeface="Arial" panose="020B0604020202020204" pitchFamily="34" charset="0"/>
              </a:rPr>
              <a:t>del IDIGER en la Cuenca </a:t>
            </a:r>
            <a:r>
              <a:rPr lang="es-ES_tradnl" altLang="es-ES_tradnl" sz="3400" b="1" dirty="0">
                <a:solidFill>
                  <a:schemeClr val="bg1"/>
                </a:solidFill>
                <a:ea typeface="Arial Rounded MT Bold" panose="020F0704030504030204" pitchFamily="34" charset="0"/>
                <a:cs typeface="Arial" panose="020B0604020202020204" pitchFamily="34" charset="0"/>
              </a:rPr>
              <a:t>Media y </a:t>
            </a:r>
            <a:r>
              <a:rPr lang="es-ES_tradnl" altLang="es-ES_tradnl" sz="3400" b="1" dirty="0" smtClean="0">
                <a:solidFill>
                  <a:schemeClr val="bg1"/>
                </a:solidFill>
                <a:ea typeface="Arial Rounded MT Bold" panose="020F0704030504030204" pitchFamily="34" charset="0"/>
                <a:cs typeface="Arial" panose="020B0604020202020204" pitchFamily="34" charset="0"/>
              </a:rPr>
              <a:t>Baja </a:t>
            </a:r>
            <a:r>
              <a:rPr lang="es-ES" sz="3400" b="1" dirty="0">
                <a:solidFill>
                  <a:schemeClr val="bg1"/>
                </a:solidFill>
                <a:ea typeface="Arial Rounded MT Bold" panose="020F0704030504030204" pitchFamily="34" charset="0"/>
                <a:cs typeface="Arial" panose="020B0604020202020204" pitchFamily="34" charset="0"/>
              </a:rPr>
              <a:t>del Río </a:t>
            </a:r>
            <a:r>
              <a:rPr lang="es-ES" sz="3400" b="1" dirty="0" smtClean="0">
                <a:solidFill>
                  <a:schemeClr val="bg1"/>
                </a:solidFill>
                <a:ea typeface="Arial Rounded MT Bold" panose="020F0704030504030204" pitchFamily="34" charset="0"/>
                <a:cs typeface="Arial" panose="020B0604020202020204" pitchFamily="34" charset="0"/>
              </a:rPr>
              <a:t>Tunjuelo </a:t>
            </a:r>
            <a:r>
              <a:rPr lang="es-ES" sz="3400" b="1" dirty="0">
                <a:solidFill>
                  <a:schemeClr val="bg1"/>
                </a:solidFill>
                <a:ea typeface="Arial Rounded MT Bold" panose="020F0704030504030204" pitchFamily="34" charset="0"/>
                <a:cs typeface="Arial" panose="020B0604020202020204" pitchFamily="34" charset="0"/>
              </a:rPr>
              <a:t>/</a:t>
            </a:r>
            <a:r>
              <a:rPr lang="es-ES" sz="3400" b="1" dirty="0" smtClean="0">
                <a:solidFill>
                  <a:schemeClr val="bg1"/>
                </a:solidFill>
                <a:ea typeface="Arial Rounded MT Bold" panose="020F0704030504030204" pitchFamily="34" charset="0"/>
                <a:cs typeface="Arial" panose="020B0604020202020204" pitchFamily="34" charset="0"/>
              </a:rPr>
              <a:t> Jun – </a:t>
            </a:r>
            <a:r>
              <a:rPr lang="es-ES" sz="3400" b="1" dirty="0" err="1" smtClean="0">
                <a:solidFill>
                  <a:schemeClr val="bg1"/>
                </a:solidFill>
                <a:ea typeface="Arial Rounded MT Bold" panose="020F0704030504030204" pitchFamily="34" charset="0"/>
                <a:cs typeface="Arial" panose="020B0604020202020204" pitchFamily="34" charset="0"/>
              </a:rPr>
              <a:t>Ago</a:t>
            </a:r>
            <a:r>
              <a:rPr lang="es-ES" sz="3400" b="1" dirty="0" smtClean="0">
                <a:solidFill>
                  <a:schemeClr val="bg1"/>
                </a:solidFill>
                <a:ea typeface="Arial Rounded MT Bold" panose="020F0704030504030204" pitchFamily="34" charset="0"/>
                <a:cs typeface="Arial" panose="020B0604020202020204" pitchFamily="34" charset="0"/>
              </a:rPr>
              <a:t> 2017</a:t>
            </a:r>
            <a:endParaRPr lang="es-ES_tradnl" altLang="es-ES_tradnl" sz="3400" b="1" dirty="0">
              <a:solidFill>
                <a:schemeClr val="bg1"/>
              </a:solidFill>
              <a:ea typeface="Arial Rounded MT Bold" panose="020F0704030504030204" pitchFamily="34" charset="0"/>
              <a:cs typeface="Arial" panose="020B0604020202020204" pitchFamily="34" charset="0"/>
            </a:endParaRPr>
          </a:p>
        </p:txBody>
      </p:sp>
      <p:sp>
        <p:nvSpPr>
          <p:cNvPr id="5" name="CuadroTexto 4"/>
          <p:cNvSpPr txBox="1"/>
          <p:nvPr/>
        </p:nvSpPr>
        <p:spPr>
          <a:xfrm>
            <a:off x="755576" y="989995"/>
            <a:ext cx="184731" cy="369332"/>
          </a:xfrm>
          <a:prstGeom prst="rect">
            <a:avLst/>
          </a:prstGeom>
          <a:noFill/>
        </p:spPr>
        <p:txBody>
          <a:bodyPr wrap="none" rtlCol="0">
            <a:spAutoFit/>
          </a:bodyPr>
          <a:lstStyle/>
          <a:p>
            <a:endParaRPr lang="es-ES" dirty="0"/>
          </a:p>
        </p:txBody>
      </p:sp>
      <p:sp>
        <p:nvSpPr>
          <p:cNvPr id="6" name="CuadroTexto 5"/>
          <p:cNvSpPr txBox="1"/>
          <p:nvPr/>
        </p:nvSpPr>
        <p:spPr>
          <a:xfrm>
            <a:off x="978587" y="998780"/>
            <a:ext cx="2552301" cy="430887"/>
          </a:xfrm>
          <a:prstGeom prst="rect">
            <a:avLst/>
          </a:prstGeom>
          <a:noFill/>
        </p:spPr>
        <p:txBody>
          <a:bodyPr wrap="none" rtlCol="0">
            <a:spAutoFit/>
          </a:bodyPr>
          <a:lstStyle/>
          <a:p>
            <a:pPr algn="ctr"/>
            <a:r>
              <a:rPr lang="es-ES" sz="1100" b="1" dirty="0" smtClean="0">
                <a:solidFill>
                  <a:srgbClr val="0070C0"/>
                </a:solidFill>
              </a:rPr>
              <a:t>Variación nivel</a:t>
            </a:r>
          </a:p>
          <a:p>
            <a:pPr algn="ctr"/>
            <a:r>
              <a:rPr lang="es-ES" sz="1100" b="1" dirty="0" smtClean="0">
                <a:solidFill>
                  <a:srgbClr val="0070C0"/>
                </a:solidFill>
              </a:rPr>
              <a:t>Estación San Benito – Cuenca Baja</a:t>
            </a:r>
          </a:p>
        </p:txBody>
      </p:sp>
      <p:sp>
        <p:nvSpPr>
          <p:cNvPr id="15" name="CuadroTexto 14"/>
          <p:cNvSpPr txBox="1"/>
          <p:nvPr/>
        </p:nvSpPr>
        <p:spPr>
          <a:xfrm>
            <a:off x="5725097" y="993997"/>
            <a:ext cx="2374368" cy="430887"/>
          </a:xfrm>
          <a:prstGeom prst="rect">
            <a:avLst/>
          </a:prstGeom>
          <a:noFill/>
        </p:spPr>
        <p:txBody>
          <a:bodyPr wrap="none" rtlCol="0">
            <a:spAutoFit/>
          </a:bodyPr>
          <a:lstStyle/>
          <a:p>
            <a:pPr algn="ctr"/>
            <a:r>
              <a:rPr lang="es-ES" sz="1100" b="1" dirty="0" smtClean="0">
                <a:solidFill>
                  <a:srgbClr val="0070C0"/>
                </a:solidFill>
              </a:rPr>
              <a:t>Variación nivel</a:t>
            </a:r>
          </a:p>
          <a:p>
            <a:pPr algn="ctr"/>
            <a:r>
              <a:rPr lang="es-ES" sz="1100" b="1" dirty="0" smtClean="0">
                <a:solidFill>
                  <a:srgbClr val="0070C0"/>
                </a:solidFill>
              </a:rPr>
              <a:t>Estación Kennedy– Cuenca Baja</a:t>
            </a:r>
          </a:p>
        </p:txBody>
      </p:sp>
      <p:sp>
        <p:nvSpPr>
          <p:cNvPr id="16" name="CuadroTexto 15"/>
          <p:cNvSpPr txBox="1"/>
          <p:nvPr/>
        </p:nvSpPr>
        <p:spPr>
          <a:xfrm>
            <a:off x="3189251" y="4006225"/>
            <a:ext cx="2765501" cy="430887"/>
          </a:xfrm>
          <a:prstGeom prst="rect">
            <a:avLst/>
          </a:prstGeom>
          <a:noFill/>
        </p:spPr>
        <p:txBody>
          <a:bodyPr wrap="none" rtlCol="0">
            <a:spAutoFit/>
          </a:bodyPr>
          <a:lstStyle/>
          <a:p>
            <a:pPr algn="ctr"/>
            <a:r>
              <a:rPr lang="es-ES" sz="1100" b="1" dirty="0" smtClean="0">
                <a:solidFill>
                  <a:srgbClr val="0070C0"/>
                </a:solidFill>
              </a:rPr>
              <a:t>Variación nivel</a:t>
            </a:r>
          </a:p>
          <a:p>
            <a:pPr algn="ctr"/>
            <a:r>
              <a:rPr lang="es-ES" sz="1100" b="1" dirty="0" smtClean="0">
                <a:solidFill>
                  <a:srgbClr val="0070C0"/>
                </a:solidFill>
              </a:rPr>
              <a:t>Estación Independencia– Cuenca Baja</a:t>
            </a:r>
          </a:p>
        </p:txBody>
      </p:sp>
      <p:pic>
        <p:nvPicPr>
          <p:cNvPr id="2050" name="Picture 2" descr="http://logina.sire.gov.co/riotunjuelo/monitoreo/graf/jfreechart-434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359" y="4430015"/>
            <a:ext cx="3669282" cy="2293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ogina.sire.gov.co/riotunjuelo/monitoreo/graf/jfreechart-4349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570" y="1430557"/>
            <a:ext cx="4028910" cy="25180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ogina.sire.gov.co/riotunjuelo/monitoreo/graf/jfreechart-435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24884"/>
            <a:ext cx="4130146" cy="2581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AutoShape 2" descr="http://www.acueducto.com.co/wpsv61/wps/rediseno/images/Logo-Acueducto.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s-ES" altLang="es-CO"/>
          </a:p>
        </p:txBody>
      </p:sp>
      <p:sp>
        <p:nvSpPr>
          <p:cNvPr id="65540" name="Título 1"/>
          <p:cNvSpPr txBox="1">
            <a:spLocks/>
          </p:cNvSpPr>
          <p:nvPr/>
        </p:nvSpPr>
        <p:spPr bwMode="auto">
          <a:xfrm>
            <a:off x="20901" y="-122833"/>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s-ES_tradnl" altLang="es-ES_tradnl" sz="3600" b="1" dirty="0">
                <a:solidFill>
                  <a:schemeClr val="bg1"/>
                </a:solidFill>
                <a:cs typeface="Arial" panose="020B0604020202020204" pitchFamily="34" charset="0"/>
              </a:rPr>
              <a:t>Comité Hidrológico de la Cuenca del Río Bogotá </a:t>
            </a:r>
          </a:p>
        </p:txBody>
      </p:sp>
      <p:sp>
        <p:nvSpPr>
          <p:cNvPr id="2" name="Rectángulo redondeado 1"/>
          <p:cNvSpPr/>
          <p:nvPr/>
        </p:nvSpPr>
        <p:spPr>
          <a:xfrm>
            <a:off x="323850" y="1169988"/>
            <a:ext cx="8496300" cy="1677987"/>
          </a:xfrm>
          <a:prstGeom prst="round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anchor="ctr"/>
          <a:lstStyle/>
          <a:p>
            <a:pPr algn="just">
              <a:defRPr/>
            </a:pPr>
            <a:r>
              <a:rPr lang="es-ES" sz="2000" dirty="0">
                <a:latin typeface="Arial" panose="020B0604020202020204" pitchFamily="34" charset="0"/>
                <a:cs typeface="Arial" panose="020B0604020202020204" pitchFamily="34" charset="0"/>
              </a:rPr>
              <a:t>El </a:t>
            </a:r>
            <a:r>
              <a:rPr lang="es-ES" sz="2000" dirty="0" smtClean="0">
                <a:latin typeface="Arial" panose="020B0604020202020204" pitchFamily="34" charset="0"/>
                <a:cs typeface="Arial" panose="020B0604020202020204" pitchFamily="34" charset="0"/>
              </a:rPr>
              <a:t>Comité </a:t>
            </a:r>
            <a:r>
              <a:rPr lang="es-ES" sz="2000" dirty="0">
                <a:latin typeface="Arial" panose="020B0604020202020204" pitchFamily="34" charset="0"/>
                <a:cs typeface="Arial" panose="020B0604020202020204" pitchFamily="34" charset="0"/>
              </a:rPr>
              <a:t>Hidrológico </a:t>
            </a:r>
            <a:r>
              <a:rPr lang="es-ES" sz="2000" dirty="0" smtClean="0">
                <a:latin typeface="Arial" panose="020B0604020202020204" pitchFamily="34" charset="0"/>
                <a:cs typeface="Arial" panose="020B0604020202020204" pitchFamily="34" charset="0"/>
              </a:rPr>
              <a:t>es </a:t>
            </a:r>
            <a:r>
              <a:rPr lang="es-ES" sz="2000" dirty="0">
                <a:latin typeface="Arial" panose="020B0604020202020204" pitchFamily="34" charset="0"/>
                <a:cs typeface="Arial" panose="020B0604020202020204" pitchFamily="34" charset="0"/>
              </a:rPr>
              <a:t>una instancia de coordinación, asesoría y apoyo para realizar conjuntamente la operación integral de los </a:t>
            </a:r>
            <a:r>
              <a:rPr lang="es-ES" sz="2000" dirty="0" smtClean="0">
                <a:latin typeface="Arial" panose="020B0604020202020204" pitchFamily="34" charset="0"/>
                <a:cs typeface="Arial" panose="020B0604020202020204" pitchFamily="34" charset="0"/>
              </a:rPr>
              <a:t>sistemas </a:t>
            </a:r>
            <a:r>
              <a:rPr lang="es-ES" sz="2000" dirty="0">
                <a:latin typeface="Arial" panose="020B0604020202020204" pitchFamily="34" charset="0"/>
                <a:cs typeface="Arial" panose="020B0604020202020204" pitchFamily="34" charset="0"/>
              </a:rPr>
              <a:t>de abastecimiento del Río Bogotá y </a:t>
            </a:r>
            <a:r>
              <a:rPr lang="es-ES" sz="2000" dirty="0" err="1">
                <a:latin typeface="Arial" panose="020B0604020202020204" pitchFamily="34" charset="0"/>
                <a:cs typeface="Arial" panose="020B0604020202020204" pitchFamily="34" charset="0"/>
              </a:rPr>
              <a:t>Chingaza</a:t>
            </a:r>
            <a:r>
              <a:rPr lang="es-ES" sz="2000" dirty="0">
                <a:latin typeface="Arial" panose="020B0604020202020204" pitchFamily="34" charset="0"/>
                <a:cs typeface="Arial" panose="020B0604020202020204" pitchFamily="34" charset="0"/>
              </a:rPr>
              <a:t> (Resolución 0776 de 2008).</a:t>
            </a:r>
            <a:endParaRPr lang="es-ES" sz="2000" dirty="0"/>
          </a:p>
        </p:txBody>
      </p:sp>
      <p:pic>
        <p:nvPicPr>
          <p:cNvPr id="8" name="Picture 7"/>
          <p:cNvPicPr>
            <a:picLocks noChangeAspect="1" noChangeArrowheads="1"/>
          </p:cNvPicPr>
          <p:nvPr/>
        </p:nvPicPr>
        <p:blipFill rotWithShape="1">
          <a:blip r:embed="rId3"/>
          <a:srcRect l="10556" t="22243" r="76068" b="63070"/>
          <a:stretch/>
        </p:blipFill>
        <p:spPr bwMode="auto">
          <a:xfrm>
            <a:off x="901700" y="3429000"/>
            <a:ext cx="1709738" cy="1173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descr="Emgesa"/>
          <p:cNvPicPr>
            <a:picLocks noChangeAspect="1" noChangeArrowheads="1"/>
          </p:cNvPicPr>
          <p:nvPr/>
        </p:nvPicPr>
        <p:blipFill rotWithShape="1">
          <a:blip r:embed="rId4"/>
          <a:srcRect t="10435" b="15023"/>
          <a:stretch/>
        </p:blipFill>
        <p:spPr bwMode="auto">
          <a:xfrm>
            <a:off x="3028950" y="4791075"/>
            <a:ext cx="1471613" cy="109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5"/>
          <a:stretch>
            <a:fillRect/>
          </a:stretch>
        </p:blipFill>
        <p:spPr>
          <a:xfrm>
            <a:off x="935038" y="4765675"/>
            <a:ext cx="1676400" cy="1104900"/>
          </a:xfrm>
          <a:prstGeom prst="rect">
            <a:avLst/>
          </a:prstGeom>
          <a:ln>
            <a:noFill/>
          </a:ln>
          <a:effectLst>
            <a:outerShdw blurRad="292100" dist="139700" dir="2700000" algn="tl" rotWithShape="0">
              <a:srgbClr val="333333">
                <a:alpha val="65000"/>
              </a:srgbClr>
            </a:outerShdw>
          </a:effectLst>
        </p:spPr>
      </p:pic>
      <p:pic>
        <p:nvPicPr>
          <p:cNvPr id="13" name="Picture 2" descr="logo_EAAB.jpg (792×612)"/>
          <p:cNvPicPr>
            <a:picLocks noChangeAspect="1" noChangeArrowheads="1"/>
          </p:cNvPicPr>
          <p:nvPr/>
        </p:nvPicPr>
        <p:blipFill>
          <a:blip r:embed="rId6"/>
          <a:srcRect/>
          <a:stretch>
            <a:fillRect/>
          </a:stretch>
        </p:blipFill>
        <p:spPr bwMode="auto">
          <a:xfrm>
            <a:off x="2992438" y="3438525"/>
            <a:ext cx="1508125" cy="1163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https://www2.fcm.org.co/uploads/pics/IDEAM_06.jpg"/>
          <p:cNvPicPr>
            <a:picLocks noChangeAspect="1" noChangeArrowheads="1"/>
          </p:cNvPicPr>
          <p:nvPr/>
        </p:nvPicPr>
        <p:blipFill>
          <a:blip r:embed="rId7"/>
          <a:srcRect/>
          <a:stretch>
            <a:fillRect/>
          </a:stretch>
        </p:blipFill>
        <p:spPr bwMode="auto">
          <a:xfrm>
            <a:off x="5854700" y="3438525"/>
            <a:ext cx="1539875" cy="1489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8"/>
          <a:stretch>
            <a:fillRect/>
          </a:stretch>
        </p:blipFill>
        <p:spPr>
          <a:xfrm>
            <a:off x="5580063" y="5056188"/>
            <a:ext cx="2087562" cy="830262"/>
          </a:xfrm>
          <a:prstGeom prst="rect">
            <a:avLst/>
          </a:prstGeom>
          <a:ln>
            <a:noFill/>
          </a:ln>
          <a:effectLst>
            <a:outerShdw blurRad="292100" dist="139700" dir="2700000" algn="tl" rotWithShape="0">
              <a:srgbClr val="333333">
                <a:alpha val="65000"/>
              </a:srgbClr>
            </a:outerShdw>
          </a:effectLst>
        </p:spPr>
      </p:pic>
      <p:sp>
        <p:nvSpPr>
          <p:cNvPr id="16" name="Rectángulo 15"/>
          <p:cNvSpPr/>
          <p:nvPr/>
        </p:nvSpPr>
        <p:spPr>
          <a:xfrm>
            <a:off x="1758995" y="2938528"/>
            <a:ext cx="1881758" cy="369332"/>
          </a:xfrm>
          <a:prstGeom prst="rect">
            <a:avLst/>
          </a:prstGeom>
          <a:noFill/>
        </p:spPr>
        <p:txBody>
          <a:bodyPr>
            <a:spAutoFit/>
          </a:bodyPr>
          <a:lstStyle/>
          <a:p>
            <a:pPr algn="ctr">
              <a:defRPr/>
            </a:pPr>
            <a:r>
              <a:rPr lang="es-ES" b="1" dirty="0">
                <a:ln w="0"/>
                <a:solidFill>
                  <a:srgbClr val="003366"/>
                </a:solidFill>
                <a:effectLst>
                  <a:reflection blurRad="6350" stA="53000" endA="300" endPos="35500" dir="5400000" sy="-90000" algn="bl" rotWithShape="0"/>
                </a:effectLst>
                <a:cs typeface="Arial" panose="020B0604020202020204" pitchFamily="34" charset="0"/>
              </a:rPr>
              <a:t>Integrantes</a:t>
            </a:r>
          </a:p>
        </p:txBody>
      </p:sp>
      <p:sp>
        <p:nvSpPr>
          <p:cNvPr id="17" name="Rectángulo 16"/>
          <p:cNvSpPr/>
          <p:nvPr/>
        </p:nvSpPr>
        <p:spPr>
          <a:xfrm>
            <a:off x="5683348" y="2972610"/>
            <a:ext cx="1881758" cy="369332"/>
          </a:xfrm>
          <a:prstGeom prst="rect">
            <a:avLst/>
          </a:prstGeom>
          <a:noFill/>
        </p:spPr>
        <p:txBody>
          <a:bodyPr>
            <a:spAutoFit/>
          </a:bodyPr>
          <a:lstStyle/>
          <a:p>
            <a:pPr algn="ctr">
              <a:defRPr/>
            </a:pPr>
            <a:r>
              <a:rPr lang="es-ES" b="1" dirty="0">
                <a:ln w="0"/>
                <a:solidFill>
                  <a:srgbClr val="003366"/>
                </a:solidFill>
                <a:effectLst>
                  <a:reflection blurRad="6350" stA="53000" endA="300" endPos="35500" dir="5400000" sy="-90000" algn="bl" rotWithShape="0"/>
                </a:effectLst>
                <a:cs typeface="Arial" panose="020B0604020202020204" pitchFamily="34" charset="0"/>
              </a:rPr>
              <a:t>Invitados</a:t>
            </a:r>
          </a:p>
        </p:txBody>
      </p:sp>
    </p:spTree>
    <p:extLst>
      <p:ext uri="{BB962C8B-B14F-4D97-AF65-F5344CB8AC3E}">
        <p14:creationId xmlns:p14="http://schemas.microsoft.com/office/powerpoint/2010/main" val="3062716716"/>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p:cNvSpPr/>
          <p:nvPr/>
        </p:nvSpPr>
        <p:spPr>
          <a:xfrm>
            <a:off x="0" y="5805264"/>
            <a:ext cx="9144000" cy="105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p:cNvSpPr/>
          <p:nvPr/>
        </p:nvSpPr>
        <p:spPr>
          <a:xfrm>
            <a:off x="5364088" y="6309320"/>
            <a:ext cx="3591288" cy="553998"/>
          </a:xfrm>
          <a:prstGeom prst="rect">
            <a:avLst/>
          </a:prstGeom>
        </p:spPr>
        <p:txBody>
          <a:bodyPr wrap="square">
            <a:spAutoFit/>
          </a:bodyPr>
          <a:lstStyle/>
          <a:p>
            <a:pPr algn="ctr"/>
            <a:r>
              <a:rPr lang="es-ES" sz="1000" i="1" dirty="0" smtClean="0">
                <a:solidFill>
                  <a:srgbClr val="0070C0"/>
                </a:solidFill>
              </a:rPr>
              <a:t>Fuente:</a:t>
            </a:r>
          </a:p>
          <a:p>
            <a:pPr algn="ctr"/>
            <a:r>
              <a:rPr lang="es-ES" sz="1000" i="1" dirty="0" smtClean="0">
                <a:solidFill>
                  <a:srgbClr val="0070C0"/>
                </a:solidFill>
                <a:hlinkClick r:id="rId3"/>
              </a:rPr>
              <a:t>http://www.acueducto.com.co/wpsv61/wps/portal</a:t>
            </a:r>
            <a:endParaRPr lang="es-ES" sz="1000" i="1" dirty="0" smtClean="0">
              <a:solidFill>
                <a:srgbClr val="0070C0"/>
              </a:solidFill>
            </a:endParaRPr>
          </a:p>
          <a:p>
            <a:pPr algn="ctr"/>
            <a:r>
              <a:rPr lang="es-ES" sz="1000" i="1" dirty="0" smtClean="0">
                <a:solidFill>
                  <a:srgbClr val="0070C0"/>
                </a:solidFill>
              </a:rPr>
              <a:t>Nivel del río Bogotá en tiempo real</a:t>
            </a:r>
            <a:endParaRPr lang="es-ES" sz="1000" i="1" dirty="0">
              <a:solidFill>
                <a:srgbClr val="0070C0"/>
              </a:solidFill>
            </a:endParaRPr>
          </a:p>
        </p:txBody>
      </p:sp>
      <p:sp>
        <p:nvSpPr>
          <p:cNvPr id="9" name="Título 1"/>
          <p:cNvSpPr txBox="1">
            <a:spLocks/>
          </p:cNvSpPr>
          <p:nvPr/>
        </p:nvSpPr>
        <p:spPr bwMode="auto">
          <a:xfrm>
            <a:off x="1" y="93192"/>
            <a:ext cx="8604447"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Monitoreo de la EAB en el Río Bogotá</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pic>
        <p:nvPicPr>
          <p:cNvPr id="6" name="Imagen 5"/>
          <p:cNvPicPr>
            <a:picLocks noChangeAspect="1"/>
          </p:cNvPicPr>
          <p:nvPr/>
        </p:nvPicPr>
        <p:blipFill rotWithShape="1">
          <a:blip r:embed="rId4"/>
          <a:srcRect l="29750" t="8462" r="30981" b="11148"/>
          <a:stretch/>
        </p:blipFill>
        <p:spPr>
          <a:xfrm>
            <a:off x="31981" y="1412776"/>
            <a:ext cx="4519812" cy="5204632"/>
          </a:xfrm>
          <a:prstGeom prst="rect">
            <a:avLst/>
          </a:prstGeom>
        </p:spPr>
      </p:pic>
      <p:pic>
        <p:nvPicPr>
          <p:cNvPr id="7" name="Imagen 6"/>
          <p:cNvPicPr>
            <a:picLocks noChangeAspect="1"/>
          </p:cNvPicPr>
          <p:nvPr/>
        </p:nvPicPr>
        <p:blipFill rotWithShape="1">
          <a:blip r:embed="rId5"/>
          <a:srcRect l="23815" t="16509" r="25697" b="28873"/>
          <a:stretch/>
        </p:blipFill>
        <p:spPr>
          <a:xfrm>
            <a:off x="4797556" y="1067730"/>
            <a:ext cx="4253268" cy="2588180"/>
          </a:xfrm>
          <a:prstGeom prst="rect">
            <a:avLst/>
          </a:prstGeom>
        </p:spPr>
      </p:pic>
      <p:pic>
        <p:nvPicPr>
          <p:cNvPr id="11" name="Imagen 10"/>
          <p:cNvPicPr>
            <a:picLocks noChangeAspect="1"/>
          </p:cNvPicPr>
          <p:nvPr/>
        </p:nvPicPr>
        <p:blipFill rotWithShape="1">
          <a:blip r:embed="rId6"/>
          <a:srcRect l="24587" t="15267" r="26227" b="31991"/>
          <a:stretch/>
        </p:blipFill>
        <p:spPr>
          <a:xfrm>
            <a:off x="4845280" y="3771703"/>
            <a:ext cx="4157820" cy="2507891"/>
          </a:xfrm>
          <a:prstGeom prst="rect">
            <a:avLst/>
          </a:prstGeom>
        </p:spPr>
      </p:pic>
    </p:spTree>
    <p:extLst>
      <p:ext uri="{BB962C8B-B14F-4D97-AF65-F5344CB8AC3E}">
        <p14:creationId xmlns:p14="http://schemas.microsoft.com/office/powerpoint/2010/main" val="1668640089"/>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ángulo 14"/>
          <p:cNvSpPr/>
          <p:nvPr/>
        </p:nvSpPr>
        <p:spPr>
          <a:xfrm>
            <a:off x="0" y="5832648"/>
            <a:ext cx="9144000" cy="1052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ítulo 1"/>
          <p:cNvSpPr txBox="1">
            <a:spLocks/>
          </p:cNvSpPr>
          <p:nvPr/>
        </p:nvSpPr>
        <p:spPr bwMode="auto">
          <a:xfrm>
            <a:off x="288033" y="93192"/>
            <a:ext cx="8820471"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Monitoreo de la </a:t>
            </a:r>
            <a:r>
              <a:rPr lang="es-ES_tradnl" altLang="es-ES_tradnl" sz="3600" b="1" dirty="0">
                <a:solidFill>
                  <a:schemeClr val="bg1"/>
                </a:solidFill>
                <a:ea typeface="Arial Rounded MT Bold" panose="020F0704030504030204" pitchFamily="34" charset="0"/>
                <a:cs typeface="Arial" panose="020B0604020202020204" pitchFamily="34" charset="0"/>
              </a:rPr>
              <a:t>CAR en el Río Bogotá</a:t>
            </a:r>
          </a:p>
        </p:txBody>
      </p:sp>
      <p:sp>
        <p:nvSpPr>
          <p:cNvPr id="8" name="CuadroTexto 7"/>
          <p:cNvSpPr txBox="1"/>
          <p:nvPr/>
        </p:nvSpPr>
        <p:spPr>
          <a:xfrm>
            <a:off x="1173999" y="1056637"/>
            <a:ext cx="2323072" cy="523220"/>
          </a:xfrm>
          <a:prstGeom prst="rect">
            <a:avLst/>
          </a:prstGeom>
          <a:noFill/>
        </p:spPr>
        <p:txBody>
          <a:bodyPr wrap="none" rtlCol="0">
            <a:spAutoFit/>
          </a:bodyPr>
          <a:lstStyle/>
          <a:p>
            <a:pPr algn="ctr"/>
            <a:r>
              <a:rPr lang="es-ES" sz="1400" b="1" dirty="0" smtClean="0">
                <a:solidFill>
                  <a:srgbClr val="0070C0"/>
                </a:solidFill>
              </a:rPr>
              <a:t>Caudales Río Bogotá</a:t>
            </a:r>
          </a:p>
          <a:p>
            <a:pPr algn="ctr"/>
            <a:r>
              <a:rPr lang="es-ES" sz="1400" b="1" dirty="0" smtClean="0">
                <a:solidFill>
                  <a:srgbClr val="0070C0"/>
                </a:solidFill>
              </a:rPr>
              <a:t>24 de Septiembre – 00:00</a:t>
            </a:r>
            <a:endParaRPr lang="es-ES" sz="1400" b="1" dirty="0">
              <a:solidFill>
                <a:srgbClr val="0070C0"/>
              </a:solidFill>
            </a:endParaRPr>
          </a:p>
        </p:txBody>
      </p:sp>
      <p:sp>
        <p:nvSpPr>
          <p:cNvPr id="11" name="CuadroTexto 10"/>
          <p:cNvSpPr txBox="1"/>
          <p:nvPr/>
        </p:nvSpPr>
        <p:spPr>
          <a:xfrm>
            <a:off x="3335415" y="4221088"/>
            <a:ext cx="3049232" cy="523220"/>
          </a:xfrm>
          <a:prstGeom prst="rect">
            <a:avLst/>
          </a:prstGeom>
          <a:noFill/>
        </p:spPr>
        <p:txBody>
          <a:bodyPr wrap="none" rtlCol="0">
            <a:spAutoFit/>
          </a:bodyPr>
          <a:lstStyle/>
          <a:p>
            <a:pPr algn="ctr"/>
            <a:r>
              <a:rPr lang="es-ES" sz="1400" b="1" dirty="0" smtClean="0">
                <a:solidFill>
                  <a:srgbClr val="0070C0"/>
                </a:solidFill>
              </a:rPr>
              <a:t>Comportamiento </a:t>
            </a:r>
            <a:r>
              <a:rPr lang="es-ES" sz="1400" b="1" dirty="0">
                <a:solidFill>
                  <a:srgbClr val="0070C0"/>
                </a:solidFill>
              </a:rPr>
              <a:t>de los </a:t>
            </a:r>
            <a:r>
              <a:rPr lang="es-ES" sz="1400" b="1" dirty="0" smtClean="0">
                <a:solidFill>
                  <a:srgbClr val="0070C0"/>
                </a:solidFill>
              </a:rPr>
              <a:t>embalses</a:t>
            </a:r>
          </a:p>
          <a:p>
            <a:pPr algn="ctr"/>
            <a:r>
              <a:rPr lang="es-ES" sz="1400" b="1" dirty="0">
                <a:solidFill>
                  <a:srgbClr val="0070C0"/>
                </a:solidFill>
              </a:rPr>
              <a:t>24 de Septiembre – 00:00</a:t>
            </a:r>
          </a:p>
        </p:txBody>
      </p:sp>
      <p:pic>
        <p:nvPicPr>
          <p:cNvPr id="2050" name="Picture 2" descr="Embalse  del Tomin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77910"/>
            <a:ext cx="3799389"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rot="16200000">
            <a:off x="8160746" y="2317479"/>
            <a:ext cx="1274708" cy="400110"/>
          </a:xfrm>
          <a:prstGeom prst="rect">
            <a:avLst/>
          </a:prstGeom>
          <a:noFill/>
        </p:spPr>
        <p:txBody>
          <a:bodyPr wrap="none" rtlCol="0">
            <a:spAutoFit/>
          </a:bodyPr>
          <a:lstStyle/>
          <a:p>
            <a:pPr algn="ctr"/>
            <a:r>
              <a:rPr lang="es-ES" sz="1000" i="1" dirty="0" smtClean="0">
                <a:solidFill>
                  <a:srgbClr val="0070C0"/>
                </a:solidFill>
              </a:rPr>
              <a:t>Embalse </a:t>
            </a:r>
            <a:r>
              <a:rPr lang="es-ES" sz="1000" i="1" dirty="0" err="1" smtClean="0">
                <a:solidFill>
                  <a:srgbClr val="0070C0"/>
                </a:solidFill>
              </a:rPr>
              <a:t>Tominé</a:t>
            </a:r>
            <a:endParaRPr lang="es-ES" sz="1000" i="1" dirty="0">
              <a:solidFill>
                <a:srgbClr val="0070C0"/>
              </a:solidFill>
            </a:endParaRPr>
          </a:p>
          <a:p>
            <a:pPr algn="ctr"/>
            <a:r>
              <a:rPr lang="es-ES" sz="1000" i="1" dirty="0" smtClean="0">
                <a:solidFill>
                  <a:srgbClr val="0070C0"/>
                </a:solidFill>
              </a:rPr>
              <a:t>Fuente. CAR. 2017</a:t>
            </a:r>
            <a:endParaRPr lang="es-ES" sz="1000" i="1" dirty="0">
              <a:solidFill>
                <a:srgbClr val="0070C0"/>
              </a:solidFill>
            </a:endParaRPr>
          </a:p>
        </p:txBody>
      </p:sp>
      <p:graphicFrame>
        <p:nvGraphicFramePr>
          <p:cNvPr id="13" name="Tabla 12"/>
          <p:cNvGraphicFramePr>
            <a:graphicFrameLocks noGrp="1"/>
          </p:cNvGraphicFramePr>
          <p:nvPr>
            <p:extLst>
              <p:ext uri="{D42A27DB-BD31-4B8C-83A1-F6EECF244321}">
                <p14:modId xmlns:p14="http://schemas.microsoft.com/office/powerpoint/2010/main" val="2792533351"/>
              </p:ext>
            </p:extLst>
          </p:nvPr>
        </p:nvGraphicFramePr>
        <p:xfrm>
          <a:off x="195418" y="1537949"/>
          <a:ext cx="4338083" cy="2055465"/>
        </p:xfrm>
        <a:graphic>
          <a:graphicData uri="http://schemas.openxmlformats.org/drawingml/2006/table">
            <a:tbl>
              <a:tblPr firstRow="1" firstCol="1">
                <a:tableStyleId>{00A15C55-8517-42AA-B614-E9B94910E393}</a:tableStyleId>
              </a:tblPr>
              <a:tblGrid>
                <a:gridCol w="1979712"/>
                <a:gridCol w="648072"/>
                <a:gridCol w="720080"/>
                <a:gridCol w="990219"/>
              </a:tblGrid>
              <a:tr h="327465">
                <a:tc>
                  <a:txBody>
                    <a:bodyPr/>
                    <a:lstStyle/>
                    <a:p>
                      <a:pPr algn="ctr">
                        <a:spcAft>
                          <a:spcPts val="0"/>
                        </a:spcAft>
                      </a:pPr>
                      <a:r>
                        <a:rPr lang="es-CO" sz="1000" dirty="0" smtClean="0">
                          <a:effectLst/>
                          <a:latin typeface="Arial" panose="020B0604020202020204" pitchFamily="34" charset="0"/>
                          <a:cs typeface="Arial" panose="020B0604020202020204" pitchFamily="34" charset="0"/>
                        </a:rPr>
                        <a:t>ESTACIÓN</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CO" sz="1000" dirty="0" smtClean="0">
                          <a:effectLst/>
                          <a:latin typeface="Arial" panose="020B0604020202020204" pitchFamily="34" charset="0"/>
                          <a:cs typeface="Arial" panose="020B0604020202020204" pitchFamily="34" charset="0"/>
                        </a:rPr>
                        <a:t>NIVEL</a:t>
                      </a:r>
                      <a:r>
                        <a:rPr lang="es-CO" sz="1000" baseline="0" dirty="0" smtClean="0">
                          <a:effectLst/>
                          <a:latin typeface="Arial" panose="020B0604020202020204" pitchFamily="34" charset="0"/>
                          <a:cs typeface="Arial" panose="020B0604020202020204" pitchFamily="34" charset="0"/>
                        </a:rPr>
                        <a:t> (m)</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CO" sz="1000" dirty="0" smtClean="0">
                          <a:effectLst/>
                          <a:latin typeface="Arial" panose="020B0604020202020204" pitchFamily="34" charset="0"/>
                          <a:cs typeface="Arial" panose="020B0604020202020204" pitchFamily="34" charset="0"/>
                        </a:rPr>
                        <a:t>CAUDAL (m</a:t>
                      </a:r>
                      <a:r>
                        <a:rPr lang="es-CO" sz="1000" baseline="30000" dirty="0" smtClean="0">
                          <a:effectLst/>
                          <a:latin typeface="Arial" panose="020B0604020202020204" pitchFamily="34" charset="0"/>
                          <a:cs typeface="Arial" panose="020B0604020202020204" pitchFamily="34" charset="0"/>
                        </a:rPr>
                        <a:t>3</a:t>
                      </a:r>
                      <a:r>
                        <a:rPr lang="es-CO" sz="1000" dirty="0" smtClean="0">
                          <a:effectLst/>
                          <a:latin typeface="Arial" panose="020B0604020202020204" pitchFamily="34" charset="0"/>
                          <a:cs typeface="Arial" panose="020B0604020202020204" pitchFamily="34" charset="0"/>
                        </a:rPr>
                        <a:t>/s)</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CO" sz="1000" dirty="0" smtClean="0">
                          <a:effectLst/>
                          <a:latin typeface="Arial" panose="020B0604020202020204" pitchFamily="34" charset="0"/>
                          <a:cs typeface="Arial" panose="020B0604020202020204" pitchFamily="34" charset="0"/>
                        </a:rPr>
                        <a:t>TENDENCIA</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r>
              <a:tr h="288000">
                <a:tc>
                  <a:txBody>
                    <a:bodyPr/>
                    <a:lstStyle/>
                    <a:p>
                      <a:pPr algn="l" fontAlgn="b"/>
                      <a:r>
                        <a:rPr lang="es-ES" sz="1000" kern="1200" dirty="0" err="1">
                          <a:solidFill>
                            <a:schemeClr val="bg1"/>
                          </a:solidFill>
                          <a:effectLst/>
                          <a:latin typeface="Arial" panose="020B0604020202020204" pitchFamily="34" charset="0"/>
                          <a:ea typeface="+mn-ea"/>
                          <a:cs typeface="Arial" panose="020B0604020202020204" pitchFamily="34" charset="0"/>
                        </a:rPr>
                        <a:t>Saucio</a:t>
                      </a:r>
                      <a:r>
                        <a:rPr lang="es-ES" sz="1000" kern="1200" dirty="0">
                          <a:solidFill>
                            <a:schemeClr val="bg1"/>
                          </a:solidFill>
                          <a:effectLst/>
                          <a:latin typeface="Arial" panose="020B0604020202020204" pitchFamily="34" charset="0"/>
                          <a:ea typeface="+mn-ea"/>
                          <a:cs typeface="Arial" panose="020B0604020202020204" pitchFamily="34" charset="0"/>
                        </a:rPr>
                        <a:t> (</a:t>
                      </a:r>
                      <a:r>
                        <a:rPr lang="es-ES" sz="1000" kern="1200" dirty="0" err="1">
                          <a:solidFill>
                            <a:schemeClr val="bg1"/>
                          </a:solidFill>
                          <a:effectLst/>
                          <a:latin typeface="Arial" panose="020B0604020202020204" pitchFamily="34" charset="0"/>
                          <a:ea typeface="+mn-ea"/>
                          <a:cs typeface="Arial" panose="020B0604020202020204" pitchFamily="34" charset="0"/>
                        </a:rPr>
                        <a:t>Chocontá</a:t>
                      </a:r>
                      <a:r>
                        <a:rPr lang="es-ES" sz="1000" kern="1200" dirty="0">
                          <a:solidFill>
                            <a:schemeClr val="bg1"/>
                          </a:solidFill>
                          <a:effectLst/>
                          <a:latin typeface="Arial" panose="020B0604020202020204" pitchFamily="34" charset="0"/>
                          <a:ea typeface="+mn-ea"/>
                          <a:cs typeface="Arial" panose="020B0604020202020204" pitchFamily="34" charset="0"/>
                        </a:rPr>
                        <a:t>)</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0.36</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0.39</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ESTABLE</a:t>
                      </a:r>
                    </a:p>
                  </a:txBody>
                  <a:tcPr marL="9525" marR="9525" marT="9525" marB="0" anchor="ctr"/>
                </a:tc>
              </a:tr>
              <a:tr h="288000">
                <a:tc>
                  <a:txBody>
                    <a:bodyPr/>
                    <a:lstStyle/>
                    <a:p>
                      <a:pPr algn="l" fontAlgn="b"/>
                      <a:r>
                        <a:rPr lang="es-ES" sz="1000" kern="1200" dirty="0">
                          <a:solidFill>
                            <a:schemeClr val="bg1"/>
                          </a:solidFill>
                          <a:effectLst/>
                          <a:latin typeface="Arial" panose="020B0604020202020204" pitchFamily="34" charset="0"/>
                          <a:ea typeface="+mn-ea"/>
                          <a:cs typeface="Arial" panose="020B0604020202020204" pitchFamily="34" charset="0"/>
                        </a:rPr>
                        <a:t>Puente Florencia (</a:t>
                      </a:r>
                      <a:r>
                        <a:rPr lang="es-ES" sz="1000" kern="1200" dirty="0" err="1">
                          <a:solidFill>
                            <a:schemeClr val="bg1"/>
                          </a:solidFill>
                          <a:effectLst/>
                          <a:latin typeface="Arial" panose="020B0604020202020204" pitchFamily="34" charset="0"/>
                          <a:ea typeface="+mn-ea"/>
                          <a:cs typeface="Arial" panose="020B0604020202020204" pitchFamily="34" charset="0"/>
                        </a:rPr>
                        <a:t>Gachancipá</a:t>
                      </a:r>
                      <a:r>
                        <a:rPr lang="es-ES" sz="1000" kern="1200" dirty="0">
                          <a:solidFill>
                            <a:schemeClr val="bg1"/>
                          </a:solidFill>
                          <a:effectLst/>
                          <a:latin typeface="Arial" panose="020B0604020202020204" pitchFamily="34" charset="0"/>
                          <a:ea typeface="+mn-ea"/>
                          <a:cs typeface="Arial" panose="020B0604020202020204" pitchFamily="34" charset="0"/>
                        </a:rPr>
                        <a:t>)</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2.03</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5.36</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ESTABLE</a:t>
                      </a:r>
                    </a:p>
                  </a:txBody>
                  <a:tcPr marL="9525" marR="9525" marT="9525" marB="0" anchor="ctr"/>
                </a:tc>
              </a:tr>
              <a:tr h="288000">
                <a:tc>
                  <a:txBody>
                    <a:bodyPr/>
                    <a:lstStyle/>
                    <a:p>
                      <a:pPr algn="l" fontAlgn="b"/>
                      <a:r>
                        <a:rPr lang="es-ES" sz="1000" kern="1200" dirty="0" err="1">
                          <a:solidFill>
                            <a:schemeClr val="bg1"/>
                          </a:solidFill>
                          <a:effectLst/>
                          <a:latin typeface="Arial" panose="020B0604020202020204" pitchFamily="34" charset="0"/>
                          <a:ea typeface="+mn-ea"/>
                          <a:cs typeface="Arial" panose="020B0604020202020204" pitchFamily="34" charset="0"/>
                        </a:rPr>
                        <a:t>Tocancipa</a:t>
                      </a:r>
                      <a:r>
                        <a:rPr lang="es-ES" sz="1000" kern="1200" dirty="0">
                          <a:solidFill>
                            <a:schemeClr val="bg1"/>
                          </a:solidFill>
                          <a:effectLst/>
                          <a:latin typeface="Arial" panose="020B0604020202020204" pitchFamily="34" charset="0"/>
                          <a:ea typeface="+mn-ea"/>
                          <a:cs typeface="Arial" panose="020B0604020202020204" pitchFamily="34" charset="0"/>
                        </a:rPr>
                        <a:t> (</a:t>
                      </a:r>
                      <a:r>
                        <a:rPr lang="es-ES" sz="1000" kern="1200" dirty="0" err="1">
                          <a:solidFill>
                            <a:schemeClr val="bg1"/>
                          </a:solidFill>
                          <a:effectLst/>
                          <a:latin typeface="Arial" panose="020B0604020202020204" pitchFamily="34" charset="0"/>
                          <a:ea typeface="+mn-ea"/>
                          <a:cs typeface="Arial" panose="020B0604020202020204" pitchFamily="34" charset="0"/>
                        </a:rPr>
                        <a:t>Tocancipá</a:t>
                      </a:r>
                      <a:r>
                        <a:rPr lang="es-ES" sz="1000" kern="1200" dirty="0">
                          <a:solidFill>
                            <a:schemeClr val="bg1"/>
                          </a:solidFill>
                          <a:effectLst/>
                          <a:latin typeface="Arial" panose="020B0604020202020204" pitchFamily="34" charset="0"/>
                          <a:ea typeface="+mn-ea"/>
                          <a:cs typeface="Arial" panose="020B0604020202020204" pitchFamily="34" charset="0"/>
                        </a:rPr>
                        <a:t>)</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2.34</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5.77</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ASCENDENTE</a:t>
                      </a:r>
                    </a:p>
                  </a:txBody>
                  <a:tcPr marL="9525" marR="9525" marT="9525" marB="0" anchor="ctr"/>
                </a:tc>
              </a:tr>
              <a:tr h="288000">
                <a:tc>
                  <a:txBody>
                    <a:bodyPr/>
                    <a:lstStyle/>
                    <a:p>
                      <a:pPr algn="l" fontAlgn="b"/>
                      <a:r>
                        <a:rPr lang="es-ES" sz="1000" kern="1200" dirty="0">
                          <a:solidFill>
                            <a:schemeClr val="bg1"/>
                          </a:solidFill>
                          <a:effectLst/>
                          <a:latin typeface="Arial" panose="020B0604020202020204" pitchFamily="34" charset="0"/>
                          <a:ea typeface="+mn-ea"/>
                          <a:cs typeface="Arial" panose="020B0604020202020204" pitchFamily="34" charset="0"/>
                        </a:rPr>
                        <a:t>Puente Cundinamarca (Funza)</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1.11</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19.12</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ASCENDENTE</a:t>
                      </a:r>
                    </a:p>
                  </a:txBody>
                  <a:tcPr marL="9525" marR="9525" marT="9525" marB="0" anchor="ctr"/>
                </a:tc>
              </a:tr>
              <a:tr h="288000">
                <a:tc>
                  <a:txBody>
                    <a:bodyPr/>
                    <a:lstStyle/>
                    <a:p>
                      <a:pPr algn="l" fontAlgn="b"/>
                      <a:r>
                        <a:rPr lang="es-ES" sz="1000" kern="1200" dirty="0">
                          <a:solidFill>
                            <a:schemeClr val="bg1"/>
                          </a:solidFill>
                          <a:effectLst/>
                          <a:latin typeface="Arial" panose="020B0604020202020204" pitchFamily="34" charset="0"/>
                          <a:ea typeface="+mn-ea"/>
                          <a:cs typeface="Arial" panose="020B0604020202020204" pitchFamily="34" charset="0"/>
                        </a:rPr>
                        <a:t>Puente Adobes( Sopó)</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0.65</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1.14</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DESCENDENTE</a:t>
                      </a:r>
                    </a:p>
                  </a:txBody>
                  <a:tcPr marL="9525" marR="9525" marT="9525" marB="0" anchor="ctr"/>
                </a:tc>
              </a:tr>
              <a:tr h="288000">
                <a:tc>
                  <a:txBody>
                    <a:bodyPr/>
                    <a:lstStyle/>
                    <a:p>
                      <a:pPr algn="l" fontAlgn="b"/>
                      <a:r>
                        <a:rPr lang="es-ES" sz="1000" kern="1200" dirty="0">
                          <a:solidFill>
                            <a:schemeClr val="bg1"/>
                          </a:solidFill>
                          <a:effectLst/>
                          <a:latin typeface="Arial" panose="020B0604020202020204" pitchFamily="34" charset="0"/>
                          <a:ea typeface="+mn-ea"/>
                          <a:cs typeface="Arial" panose="020B0604020202020204" pitchFamily="34" charset="0"/>
                        </a:rPr>
                        <a:t>Pte. La Virgen ( Cota)</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1.10</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2.86</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ESTABLE</a:t>
                      </a:r>
                    </a:p>
                  </a:txBody>
                  <a:tcPr marL="9525" marR="9525" marT="9525"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436024879"/>
              </p:ext>
            </p:extLst>
          </p:nvPr>
        </p:nvGraphicFramePr>
        <p:xfrm>
          <a:off x="483628" y="4790771"/>
          <a:ext cx="8175793" cy="1681728"/>
        </p:xfrm>
        <a:graphic>
          <a:graphicData uri="http://schemas.openxmlformats.org/drawingml/2006/table">
            <a:tbl>
              <a:tblPr firstRow="1" firstCol="1">
                <a:tableStyleId>{00A15C55-8517-42AA-B614-E9B94910E393}</a:tableStyleId>
              </a:tblPr>
              <a:tblGrid>
                <a:gridCol w="1957962"/>
                <a:gridCol w="1076932"/>
                <a:gridCol w="1217744"/>
                <a:gridCol w="780845"/>
                <a:gridCol w="921656"/>
                <a:gridCol w="1140535"/>
                <a:gridCol w="1080119"/>
              </a:tblGrid>
              <a:tr h="653148">
                <a:tc>
                  <a:txBody>
                    <a:bodyPr/>
                    <a:lstStyle/>
                    <a:p>
                      <a:pPr algn="ctr">
                        <a:spcAft>
                          <a:spcPts val="0"/>
                        </a:spcAft>
                      </a:pPr>
                      <a:r>
                        <a:rPr lang="es-CO" sz="1000" dirty="0" smtClean="0">
                          <a:effectLst/>
                          <a:latin typeface="Arial" panose="020B0604020202020204" pitchFamily="34" charset="0"/>
                          <a:cs typeface="Arial" panose="020B0604020202020204" pitchFamily="34" charset="0"/>
                        </a:rPr>
                        <a:t>EMBALSE</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CO" sz="1000" dirty="0" smtClean="0">
                          <a:effectLst/>
                          <a:latin typeface="Arial" panose="020B0604020202020204" pitchFamily="34" charset="0"/>
                          <a:cs typeface="Arial" panose="020B0604020202020204" pitchFamily="34" charset="0"/>
                        </a:rPr>
                        <a:t>CAPACIDAD</a:t>
                      </a:r>
                      <a:r>
                        <a:rPr lang="es-CO" sz="1000" baseline="0" dirty="0" smtClean="0">
                          <a:effectLst/>
                          <a:latin typeface="Arial" panose="020B0604020202020204" pitchFamily="34" charset="0"/>
                          <a:cs typeface="Arial" panose="020B0604020202020204" pitchFamily="34" charset="0"/>
                        </a:rPr>
                        <a:t> (Mm</a:t>
                      </a:r>
                      <a:r>
                        <a:rPr lang="es-CO" sz="1000" strike="noStrike" baseline="30000" dirty="0" smtClean="0">
                          <a:effectLst/>
                          <a:latin typeface="Arial" panose="020B0604020202020204" pitchFamily="34" charset="0"/>
                          <a:cs typeface="Arial" panose="020B0604020202020204" pitchFamily="34" charset="0"/>
                        </a:rPr>
                        <a:t>3</a:t>
                      </a:r>
                      <a:r>
                        <a:rPr lang="es-CO" sz="1000" baseline="0" dirty="0" smtClean="0">
                          <a:effectLst/>
                          <a:latin typeface="Arial" panose="020B0604020202020204" pitchFamily="34" charset="0"/>
                          <a:cs typeface="Arial" panose="020B0604020202020204" pitchFamily="34" charset="0"/>
                        </a:rPr>
                        <a:t>)</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CO" sz="1000" dirty="0" smtClean="0">
                          <a:effectLst/>
                          <a:latin typeface="Arial" panose="020B0604020202020204" pitchFamily="34" charset="0"/>
                          <a:cs typeface="Arial" panose="020B0604020202020204" pitchFamily="34" charset="0"/>
                        </a:rPr>
                        <a:t>VOLUMEN A LA FECHA </a:t>
                      </a:r>
                      <a:r>
                        <a:rPr lang="es-CO" sz="1000" baseline="0" dirty="0" smtClean="0">
                          <a:effectLst/>
                          <a:latin typeface="Arial" panose="020B0604020202020204" pitchFamily="34" charset="0"/>
                          <a:cs typeface="Arial" panose="020B0604020202020204" pitchFamily="34" charset="0"/>
                        </a:rPr>
                        <a:t>(Mm</a:t>
                      </a:r>
                      <a:r>
                        <a:rPr lang="es-CO" sz="1000" strike="noStrike" baseline="30000" dirty="0" smtClean="0">
                          <a:effectLst/>
                          <a:latin typeface="Arial" panose="020B0604020202020204" pitchFamily="34" charset="0"/>
                          <a:cs typeface="Arial" panose="020B0604020202020204" pitchFamily="34" charset="0"/>
                        </a:rPr>
                        <a:t>3</a:t>
                      </a:r>
                      <a:r>
                        <a:rPr lang="es-CO" sz="1000" baseline="0" dirty="0" smtClean="0">
                          <a:effectLst/>
                          <a:latin typeface="Arial" panose="020B0604020202020204" pitchFamily="34" charset="0"/>
                          <a:cs typeface="Arial" panose="020B0604020202020204" pitchFamily="34" charset="0"/>
                        </a:rPr>
                        <a:t>)</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CO" sz="1000" dirty="0" smtClean="0">
                          <a:effectLst/>
                          <a:latin typeface="Arial" panose="020B0604020202020204" pitchFamily="34" charset="0"/>
                          <a:cs typeface="Arial" panose="020B0604020202020204" pitchFamily="34" charset="0"/>
                        </a:rPr>
                        <a:t>ESTADO</a:t>
                      </a:r>
                    </a:p>
                    <a:p>
                      <a:pPr algn="ctr">
                        <a:spcAft>
                          <a:spcPts val="0"/>
                        </a:spcAft>
                      </a:pPr>
                      <a:r>
                        <a:rPr lang="es-CO" sz="1000" dirty="0" smtClean="0">
                          <a:effectLst/>
                          <a:latin typeface="Arial" panose="020B0604020202020204" pitchFamily="34" charset="0"/>
                          <a:cs typeface="Arial" panose="020B0604020202020204" pitchFamily="34" charset="0"/>
                        </a:rPr>
                        <a:t>(%)</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ES" sz="1000" kern="1200" dirty="0" smtClean="0">
                          <a:effectLst/>
                          <a:latin typeface="Arial" panose="020B0604020202020204" pitchFamily="34" charset="0"/>
                          <a:cs typeface="Arial" panose="020B0604020202020204" pitchFamily="34" charset="0"/>
                        </a:rPr>
                        <a:t>DESCARGA</a:t>
                      </a:r>
                    </a:p>
                    <a:p>
                      <a:pPr marL="0" marR="0" indent="0" algn="ctr" defTabSz="914400" rtl="0" eaLnBrk="1" fontAlgn="auto" latinLnBrk="0" hangingPunct="1">
                        <a:lnSpc>
                          <a:spcPct val="100000"/>
                        </a:lnSpc>
                        <a:spcBef>
                          <a:spcPts val="0"/>
                        </a:spcBef>
                        <a:spcAft>
                          <a:spcPts val="0"/>
                        </a:spcAft>
                        <a:buClrTx/>
                        <a:buSzTx/>
                        <a:buFontTx/>
                        <a:buNone/>
                        <a:tabLst/>
                        <a:defRPr/>
                      </a:pPr>
                      <a:r>
                        <a:rPr lang="es-CO" sz="1000" baseline="0" dirty="0" smtClean="0">
                          <a:effectLst/>
                          <a:latin typeface="Arial" panose="020B0604020202020204" pitchFamily="34" charset="0"/>
                          <a:cs typeface="Arial" panose="020B0604020202020204" pitchFamily="34" charset="0"/>
                        </a:rPr>
                        <a:t>(m</a:t>
                      </a:r>
                      <a:r>
                        <a:rPr lang="es-CO" sz="1000" strike="noStrike" baseline="30000" dirty="0" smtClean="0">
                          <a:effectLst/>
                          <a:latin typeface="Arial" panose="020B0604020202020204" pitchFamily="34" charset="0"/>
                          <a:cs typeface="Arial" panose="020B0604020202020204" pitchFamily="34" charset="0"/>
                        </a:rPr>
                        <a:t>3</a:t>
                      </a:r>
                      <a:r>
                        <a:rPr lang="es-CO" sz="1000" strike="noStrike" baseline="0" dirty="0" smtClean="0">
                          <a:effectLst/>
                          <a:latin typeface="Arial" panose="020B0604020202020204" pitchFamily="34" charset="0"/>
                          <a:cs typeface="Arial" panose="020B0604020202020204" pitchFamily="34" charset="0"/>
                        </a:rPr>
                        <a:t>/S</a:t>
                      </a:r>
                      <a:r>
                        <a:rPr lang="es-CO" sz="1000" baseline="0" dirty="0" smtClean="0">
                          <a:effectLst/>
                          <a:latin typeface="Arial" panose="020B0604020202020204" pitchFamily="34" charset="0"/>
                          <a:cs typeface="Arial" panose="020B0604020202020204" pitchFamily="34" charset="0"/>
                        </a:rPr>
                        <a:t>)</a:t>
                      </a:r>
                      <a:endParaRPr lang="es-ES" sz="100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ES" sz="1000" kern="1200" baseline="0" dirty="0" smtClean="0">
                          <a:effectLst/>
                          <a:latin typeface="Arial" panose="020B0604020202020204" pitchFamily="34" charset="0"/>
                          <a:cs typeface="Arial" panose="020B0604020202020204" pitchFamily="34" charset="0"/>
                        </a:rPr>
                        <a:t>CAPACIDAD DE REGULACIÓN</a:t>
                      </a:r>
                    </a:p>
                    <a:p>
                      <a:pPr marL="0" marR="0" indent="0" algn="ctr" defTabSz="914400" rtl="0" eaLnBrk="1" fontAlgn="auto" latinLnBrk="0" hangingPunct="1">
                        <a:lnSpc>
                          <a:spcPct val="100000"/>
                        </a:lnSpc>
                        <a:spcBef>
                          <a:spcPts val="0"/>
                        </a:spcBef>
                        <a:spcAft>
                          <a:spcPts val="0"/>
                        </a:spcAft>
                        <a:buClrTx/>
                        <a:buSzTx/>
                        <a:buFontTx/>
                        <a:buNone/>
                        <a:tabLst/>
                        <a:defRPr/>
                      </a:pPr>
                      <a:r>
                        <a:rPr lang="es-CO" sz="1000" baseline="0" dirty="0" smtClean="0">
                          <a:effectLst/>
                          <a:latin typeface="Arial" panose="020B0604020202020204" pitchFamily="34" charset="0"/>
                          <a:cs typeface="Arial" panose="020B0604020202020204" pitchFamily="34" charset="0"/>
                        </a:rPr>
                        <a:t>(Mm</a:t>
                      </a:r>
                      <a:r>
                        <a:rPr lang="es-CO" sz="1000" strike="noStrike" baseline="30000" dirty="0" smtClean="0">
                          <a:effectLst/>
                          <a:latin typeface="Arial" panose="020B0604020202020204" pitchFamily="34" charset="0"/>
                          <a:cs typeface="Arial" panose="020B0604020202020204" pitchFamily="34" charset="0"/>
                        </a:rPr>
                        <a:t>3</a:t>
                      </a:r>
                      <a:r>
                        <a:rPr lang="es-CO" sz="1000" baseline="0" dirty="0" smtClean="0">
                          <a:effectLst/>
                          <a:latin typeface="Arial" panose="020B0604020202020204" pitchFamily="34" charset="0"/>
                          <a:cs typeface="Arial" panose="020B0604020202020204" pitchFamily="34" charset="0"/>
                        </a:rPr>
                        <a:t>)</a:t>
                      </a:r>
                      <a:endParaRPr lang="es-ES" sz="1000" dirty="0" smtClean="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a:spcAft>
                          <a:spcPts val="0"/>
                        </a:spcAft>
                      </a:pPr>
                      <a:r>
                        <a:rPr lang="es-ES" sz="1000" kern="1200" baseline="0" dirty="0" smtClean="0">
                          <a:effectLst/>
                          <a:latin typeface="Arial" panose="020B0604020202020204" pitchFamily="34" charset="0"/>
                          <a:cs typeface="Arial" panose="020B0604020202020204" pitchFamily="34" charset="0"/>
                        </a:rPr>
                        <a:t>TENDENCIA</a:t>
                      </a:r>
                      <a:endParaRPr lang="es-ES" sz="1000" b="1" kern="120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69" marR="68569" marT="0" marB="0" anchor="ctr"/>
                </a:tc>
              </a:tr>
              <a:tr h="257145">
                <a:tc>
                  <a:txBody>
                    <a:bodyPr/>
                    <a:lstStyle/>
                    <a:p>
                      <a:pPr algn="ctr">
                        <a:spcAft>
                          <a:spcPts val="0"/>
                        </a:spcAft>
                      </a:pPr>
                      <a:r>
                        <a:rPr lang="es-ES" sz="1000" b="0" dirty="0" err="1" smtClean="0">
                          <a:effectLst/>
                          <a:latin typeface="Arial" panose="020B0604020202020204" pitchFamily="34" charset="0"/>
                          <a:cs typeface="Arial" panose="020B0604020202020204" pitchFamily="34" charset="0"/>
                        </a:rPr>
                        <a:t>Neusa</a:t>
                      </a:r>
                      <a:endParaRPr lang="es-ES" sz="1000" b="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117.0</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82.452</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70%</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2.00</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34.55</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DESCENDENTE</a:t>
                      </a:r>
                    </a:p>
                  </a:txBody>
                  <a:tcPr marL="9525" marR="9525" marT="9525" marB="0" anchor="ctr"/>
                </a:tc>
              </a:tr>
              <a:tr h="257145">
                <a:tc>
                  <a:txBody>
                    <a:bodyPr/>
                    <a:lstStyle/>
                    <a:p>
                      <a:pPr algn="ctr">
                        <a:spcAft>
                          <a:spcPts val="0"/>
                        </a:spcAft>
                      </a:pPr>
                      <a:r>
                        <a:rPr lang="es-ES" sz="1000" b="0" dirty="0" err="1" smtClean="0">
                          <a:effectLst/>
                          <a:latin typeface="Arial" panose="020B0604020202020204" pitchFamily="34" charset="0"/>
                          <a:cs typeface="Arial" panose="020B0604020202020204" pitchFamily="34" charset="0"/>
                        </a:rPr>
                        <a:t>Sisga</a:t>
                      </a:r>
                      <a:endParaRPr lang="es-ES" sz="1000" b="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90.00</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64.366</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72%</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3.00</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25.63</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DESCENDENTE</a:t>
                      </a:r>
                    </a:p>
                  </a:txBody>
                  <a:tcPr marL="9525" marR="9525" marT="9525" marB="0" anchor="ctr"/>
                </a:tc>
              </a:tr>
              <a:tr h="257145">
                <a:tc>
                  <a:txBody>
                    <a:bodyPr/>
                    <a:lstStyle/>
                    <a:p>
                      <a:pPr algn="ctr">
                        <a:spcAft>
                          <a:spcPts val="0"/>
                        </a:spcAft>
                      </a:pPr>
                      <a:r>
                        <a:rPr lang="es-ES" sz="1000" b="0" dirty="0" err="1" smtClean="0">
                          <a:effectLst/>
                          <a:latin typeface="Arial" panose="020B0604020202020204" pitchFamily="34" charset="0"/>
                          <a:cs typeface="Arial" panose="020B0604020202020204" pitchFamily="34" charset="0"/>
                        </a:rPr>
                        <a:t>Tominé</a:t>
                      </a:r>
                      <a:endParaRPr lang="es-ES" sz="1000" b="0"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619.6</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212.740</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34%</a:t>
                      </a:r>
                    </a:p>
                  </a:txBody>
                  <a:tcPr marL="9525" marR="9525" marT="9525" marB="0" anchor="ctr"/>
                </a:tc>
                <a:tc>
                  <a:txBody>
                    <a:bodyPr/>
                    <a:lstStyle/>
                    <a:p>
                      <a:pPr algn="ctr" fontAlgn="b"/>
                      <a:r>
                        <a:rPr lang="es-ES" sz="1000" kern="1200">
                          <a:solidFill>
                            <a:schemeClr val="dk1"/>
                          </a:solidFill>
                          <a:effectLst/>
                          <a:latin typeface="Arial" panose="020B0604020202020204" pitchFamily="34" charset="0"/>
                          <a:ea typeface="+mn-ea"/>
                          <a:cs typeface="Arial" panose="020B0604020202020204" pitchFamily="34" charset="0"/>
                        </a:rPr>
                        <a:t> 7.00</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406.81 </a:t>
                      </a:r>
                    </a:p>
                  </a:txBody>
                  <a:tcPr marL="9525" marR="9525" marT="9525" marB="0" anchor="ctr"/>
                </a:tc>
                <a:tc>
                  <a:txBody>
                    <a:bodyPr/>
                    <a:lstStyle/>
                    <a:p>
                      <a:pPr algn="ctr" fontAlgn="b"/>
                      <a:r>
                        <a:rPr lang="es-ES" sz="1000" kern="1200" dirty="0">
                          <a:solidFill>
                            <a:schemeClr val="dk1"/>
                          </a:solidFill>
                          <a:effectLst/>
                          <a:latin typeface="Arial" panose="020B0604020202020204" pitchFamily="34" charset="0"/>
                          <a:ea typeface="+mn-ea"/>
                          <a:cs typeface="Arial" panose="020B0604020202020204" pitchFamily="34" charset="0"/>
                        </a:rPr>
                        <a:t>DESCENDENTE</a:t>
                      </a:r>
                    </a:p>
                  </a:txBody>
                  <a:tcPr marL="9525" marR="9525" marT="9525" marB="0" anchor="ctr"/>
                </a:tc>
              </a:tr>
              <a:tr h="257145">
                <a:tc>
                  <a:txBody>
                    <a:bodyPr/>
                    <a:lstStyle/>
                    <a:p>
                      <a:pPr algn="ctr">
                        <a:spcAft>
                          <a:spcPts val="0"/>
                        </a:spcAft>
                      </a:pPr>
                      <a:r>
                        <a:rPr lang="es-ES" sz="1000" dirty="0" smtClean="0">
                          <a:effectLst/>
                          <a:latin typeface="Arial" panose="020B0604020202020204" pitchFamily="34" charset="0"/>
                          <a:cs typeface="Arial" panose="020B0604020202020204" pitchFamily="34" charset="0"/>
                        </a:rPr>
                        <a:t>TOTAL AGREGADO</a:t>
                      </a:r>
                      <a:r>
                        <a:rPr lang="es-ES" sz="1000" baseline="0" dirty="0" smtClean="0">
                          <a:effectLst/>
                          <a:latin typeface="Arial" panose="020B0604020202020204" pitchFamily="34" charset="0"/>
                          <a:cs typeface="Arial" panose="020B0604020202020204" pitchFamily="34" charset="0"/>
                        </a:rPr>
                        <a:t> NORTE</a:t>
                      </a:r>
                      <a:endParaRPr lang="es-ES" sz="1000" b="1" dirty="0">
                        <a:effectLst/>
                        <a:latin typeface="Arial" panose="020B0604020202020204" pitchFamily="34" charset="0"/>
                        <a:ea typeface="Calibri" panose="020F0502020204030204" pitchFamily="34" charset="0"/>
                        <a:cs typeface="Arial" panose="020B0604020202020204" pitchFamily="34" charset="0"/>
                      </a:endParaRPr>
                    </a:p>
                  </a:txBody>
                  <a:tcPr marL="68569" marR="68569" marT="0" marB="0" anchor="ctr"/>
                </a:tc>
                <a:tc>
                  <a:txBody>
                    <a:bodyPr/>
                    <a:lstStyle/>
                    <a:p>
                      <a:pPr algn="ctr" fontAlgn="b"/>
                      <a:r>
                        <a:rPr lang="es-ES" sz="1000" b="1" kern="1200" dirty="0">
                          <a:solidFill>
                            <a:schemeClr val="dk1"/>
                          </a:solidFill>
                          <a:effectLst/>
                          <a:latin typeface="Arial" panose="020B0604020202020204" pitchFamily="34" charset="0"/>
                          <a:ea typeface="+mn-ea"/>
                          <a:cs typeface="Arial" panose="020B0604020202020204" pitchFamily="34" charset="0"/>
                        </a:rPr>
                        <a:t>826.6</a:t>
                      </a:r>
                    </a:p>
                  </a:txBody>
                  <a:tcPr marL="9525" marR="9525" marT="9525" marB="0" anchor="ctr">
                    <a:solidFill>
                      <a:schemeClr val="bg1">
                        <a:lumMod val="75000"/>
                      </a:schemeClr>
                    </a:solidFill>
                  </a:tcPr>
                </a:tc>
                <a:tc>
                  <a:txBody>
                    <a:bodyPr/>
                    <a:lstStyle/>
                    <a:p>
                      <a:pPr algn="ctr" fontAlgn="b"/>
                      <a:r>
                        <a:rPr lang="es-ES" sz="1000" b="1" kern="1200" dirty="0">
                          <a:solidFill>
                            <a:schemeClr val="dk1"/>
                          </a:solidFill>
                          <a:effectLst/>
                          <a:latin typeface="Arial" panose="020B0604020202020204" pitchFamily="34" charset="0"/>
                          <a:ea typeface="+mn-ea"/>
                          <a:cs typeface="Arial" panose="020B0604020202020204" pitchFamily="34" charset="0"/>
                        </a:rPr>
                        <a:t>359.558</a:t>
                      </a:r>
                    </a:p>
                  </a:txBody>
                  <a:tcPr marL="9525" marR="9525" marT="9525" marB="0" anchor="ctr">
                    <a:solidFill>
                      <a:schemeClr val="bg1">
                        <a:lumMod val="75000"/>
                      </a:schemeClr>
                    </a:solidFill>
                  </a:tcPr>
                </a:tc>
                <a:tc>
                  <a:txBody>
                    <a:bodyPr/>
                    <a:lstStyle/>
                    <a:p>
                      <a:pPr algn="ctr" fontAlgn="b"/>
                      <a:r>
                        <a:rPr lang="es-ES" sz="1000" b="1" kern="1200" dirty="0">
                          <a:solidFill>
                            <a:schemeClr val="dk1"/>
                          </a:solidFill>
                          <a:effectLst/>
                          <a:latin typeface="Arial" panose="020B0604020202020204" pitchFamily="34" charset="0"/>
                          <a:ea typeface="+mn-ea"/>
                          <a:cs typeface="Arial" panose="020B0604020202020204" pitchFamily="34" charset="0"/>
                        </a:rPr>
                        <a:t>44%</a:t>
                      </a:r>
                    </a:p>
                  </a:txBody>
                  <a:tcPr marL="9525" marR="9525" marT="9525" marB="0" anchor="ctr">
                    <a:solidFill>
                      <a:schemeClr val="bg1">
                        <a:lumMod val="75000"/>
                      </a:schemeClr>
                    </a:solidFill>
                  </a:tcPr>
                </a:tc>
                <a:tc>
                  <a:txBody>
                    <a:bodyPr/>
                    <a:lstStyle/>
                    <a:p>
                      <a:pPr algn="ctr" fontAlgn="b"/>
                      <a:r>
                        <a:rPr lang="es-ES" sz="1000" b="1" kern="1200" dirty="0">
                          <a:solidFill>
                            <a:schemeClr val="dk1"/>
                          </a:solidFill>
                          <a:effectLst/>
                          <a:latin typeface="Arial" panose="020B0604020202020204" pitchFamily="34" charset="0"/>
                          <a:ea typeface="+mn-ea"/>
                          <a:cs typeface="Arial" panose="020B0604020202020204" pitchFamily="34" charset="0"/>
                        </a:rPr>
                        <a:t>12.00</a:t>
                      </a:r>
                    </a:p>
                  </a:txBody>
                  <a:tcPr marL="9525" marR="9525" marT="9525" marB="0" anchor="ctr">
                    <a:solidFill>
                      <a:schemeClr val="bg1">
                        <a:lumMod val="75000"/>
                      </a:schemeClr>
                    </a:solidFill>
                  </a:tcPr>
                </a:tc>
                <a:tc>
                  <a:txBody>
                    <a:bodyPr/>
                    <a:lstStyle/>
                    <a:p>
                      <a:pPr algn="ctr" fontAlgn="b"/>
                      <a:r>
                        <a:rPr lang="es-ES" sz="1000" b="1" kern="1200" dirty="0">
                          <a:solidFill>
                            <a:schemeClr val="dk1"/>
                          </a:solidFill>
                          <a:effectLst/>
                          <a:latin typeface="Arial" panose="020B0604020202020204" pitchFamily="34" charset="0"/>
                          <a:ea typeface="+mn-ea"/>
                          <a:cs typeface="Arial" panose="020B0604020202020204" pitchFamily="34" charset="0"/>
                        </a:rPr>
                        <a:t>467.00 </a:t>
                      </a:r>
                    </a:p>
                  </a:txBody>
                  <a:tcPr marL="9525" marR="9525" marT="9525" marB="0" anchor="ctr">
                    <a:solidFill>
                      <a:schemeClr val="bg1">
                        <a:lumMod val="75000"/>
                      </a:schemeClr>
                    </a:solidFill>
                  </a:tcPr>
                </a:tc>
                <a:tc>
                  <a:txBody>
                    <a:bodyPr/>
                    <a:lstStyle/>
                    <a:p>
                      <a:pPr algn="ctr" fontAlgn="b"/>
                      <a:r>
                        <a:rPr lang="es-ES" sz="1000" b="1" kern="1200" dirty="0">
                          <a:solidFill>
                            <a:schemeClr val="dk1"/>
                          </a:solidFill>
                          <a:effectLst/>
                          <a:latin typeface="Arial" panose="020B0604020202020204" pitchFamily="34" charset="0"/>
                          <a:ea typeface="+mn-ea"/>
                          <a:cs typeface="Arial" panose="020B0604020202020204" pitchFamily="34" charset="0"/>
                        </a:rPr>
                        <a:t>DESCENDENTE</a:t>
                      </a:r>
                    </a:p>
                  </a:txBody>
                  <a:tcPr marL="9525" marR="9525" marT="9525" marB="0" anchor="ctr">
                    <a:solidFill>
                      <a:schemeClr val="bg1">
                        <a:lumMod val="75000"/>
                      </a:schemeClr>
                    </a:solidFill>
                  </a:tcPr>
                </a:tc>
              </a:tr>
            </a:tbl>
          </a:graphicData>
        </a:graphic>
      </p:graphicFrame>
    </p:spTree>
    <p:extLst>
      <p:ext uri="{BB962C8B-B14F-4D97-AF65-F5344CB8AC3E}">
        <p14:creationId xmlns:p14="http://schemas.microsoft.com/office/powerpoint/2010/main" val="1003986034"/>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9" name="Forma libre 8"/>
          <p:cNvSpPr/>
          <p:nvPr/>
        </p:nvSpPr>
        <p:spPr>
          <a:xfrm>
            <a:off x="86551"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a:solidFill>
                  <a:schemeClr val="bg1"/>
                </a:solidFill>
                <a:latin typeface="Arial" panose="020B0604020202020204" pitchFamily="34" charset="0"/>
                <a:cs typeface="Arial" panose="020B0604020202020204" pitchFamily="34" charset="0"/>
              </a:rPr>
              <a:t>6. </a:t>
            </a:r>
            <a:r>
              <a:rPr lang="es-ES" sz="4400" b="0" kern="1200" dirty="0" smtClean="0">
                <a:solidFill>
                  <a:schemeClr val="bg1"/>
                </a:solidFill>
                <a:latin typeface="Arial" panose="020B0604020202020204" pitchFamily="34" charset="0"/>
                <a:cs typeface="Arial" panose="020B0604020202020204" pitchFamily="34" charset="0"/>
              </a:rPr>
              <a:t>Información Pública</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50373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Título 1"/>
          <p:cNvSpPr txBox="1">
            <a:spLocks/>
          </p:cNvSpPr>
          <p:nvPr/>
        </p:nvSpPr>
        <p:spPr bwMode="auto">
          <a:xfrm>
            <a:off x="-1" y="116458"/>
            <a:ext cx="8820473" cy="7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Información </a:t>
            </a:r>
            <a:r>
              <a:rPr lang="es-ES_tradnl" altLang="es-ES_tradnl" sz="3600" b="1" dirty="0">
                <a:solidFill>
                  <a:schemeClr val="bg1"/>
                </a:solidFill>
                <a:ea typeface="Arial Rounded MT Bold" panose="020F0704030504030204" pitchFamily="34" charset="0"/>
                <a:cs typeface="Arial" panose="020B0604020202020204" pitchFamily="34" charset="0"/>
              </a:rPr>
              <a:t>Pública</a:t>
            </a:r>
          </a:p>
        </p:txBody>
      </p:sp>
      <p:pic>
        <p:nvPicPr>
          <p:cNvPr id="17" name="Imagen 16"/>
          <p:cNvPicPr>
            <a:picLocks noChangeAspect="1"/>
          </p:cNvPicPr>
          <p:nvPr/>
        </p:nvPicPr>
        <p:blipFill rotWithShape="1">
          <a:blip r:embed="rId6"/>
          <a:srcRect l="16997" r="16340"/>
          <a:stretch/>
        </p:blipFill>
        <p:spPr>
          <a:xfrm>
            <a:off x="3042673" y="3861048"/>
            <a:ext cx="5778956" cy="1224658"/>
          </a:xfrm>
          <a:prstGeom prst="rect">
            <a:avLst/>
          </a:prstGeom>
        </p:spPr>
      </p:pic>
      <p:sp>
        <p:nvSpPr>
          <p:cNvPr id="18" name="CuadroTexto 17"/>
          <p:cNvSpPr txBox="1"/>
          <p:nvPr/>
        </p:nvSpPr>
        <p:spPr>
          <a:xfrm>
            <a:off x="3039275" y="4932398"/>
            <a:ext cx="5618269" cy="369332"/>
          </a:xfrm>
          <a:prstGeom prst="rect">
            <a:avLst/>
          </a:prstGeom>
          <a:noFill/>
        </p:spPr>
        <p:txBody>
          <a:bodyPr wrap="none" rtlCol="0">
            <a:spAutoFit/>
          </a:bodyPr>
          <a:lstStyle/>
          <a:p>
            <a:r>
              <a:rPr lang="es-ES_tradnl" dirty="0"/>
              <a:t>Facebook     </a:t>
            </a:r>
            <a:r>
              <a:rPr lang="es-ES_tradnl" dirty="0" err="1"/>
              <a:t>Twitter</a:t>
            </a:r>
            <a:r>
              <a:rPr lang="es-ES_tradnl" dirty="0"/>
              <a:t>       </a:t>
            </a:r>
            <a:r>
              <a:rPr lang="es-ES_tradnl" dirty="0" err="1"/>
              <a:t>Youtube</a:t>
            </a:r>
            <a:r>
              <a:rPr lang="es-ES_tradnl" dirty="0"/>
              <a:t>   </a:t>
            </a:r>
            <a:r>
              <a:rPr lang="es-ES_tradnl" dirty="0" err="1"/>
              <a:t>Instagram</a:t>
            </a:r>
            <a:r>
              <a:rPr lang="es-ES_tradnl" dirty="0"/>
              <a:t>       </a:t>
            </a:r>
            <a:r>
              <a:rPr lang="es-ES_tradnl" dirty="0" err="1"/>
              <a:t>Flick</a:t>
            </a:r>
            <a:endParaRPr lang="es-ES" dirty="0"/>
          </a:p>
        </p:txBody>
      </p:sp>
      <p:sp>
        <p:nvSpPr>
          <p:cNvPr id="2" name="Rectángulo 1"/>
          <p:cNvSpPr/>
          <p:nvPr/>
        </p:nvSpPr>
        <p:spPr>
          <a:xfrm>
            <a:off x="5641582" y="476672"/>
            <a:ext cx="3023585" cy="560410"/>
          </a:xfrm>
          <a:prstGeom prst="rect">
            <a:avLst/>
          </a:prstGeom>
        </p:spPr>
        <p:txBody>
          <a:bodyPr wrap="none">
            <a:spAutoFit/>
          </a:bodyPr>
          <a:lstStyle/>
          <a:p>
            <a:pPr algn="just">
              <a:lnSpc>
                <a:spcPct val="200000"/>
              </a:lnSpc>
            </a:pPr>
            <a:r>
              <a:rPr lang="es-ES_tradnl" i="1" dirty="0">
                <a:solidFill>
                  <a:schemeClr val="bg1"/>
                </a:solidFill>
              </a:rPr>
              <a:t>"prevenir es </a:t>
            </a:r>
            <a:r>
              <a:rPr lang="es-ES_tradnl" i="1" dirty="0" smtClean="0">
                <a:solidFill>
                  <a:schemeClr val="bg1"/>
                </a:solidFill>
              </a:rPr>
              <a:t>tarea </a:t>
            </a:r>
            <a:r>
              <a:rPr lang="es-ES_tradnl" i="1" dirty="0">
                <a:solidFill>
                  <a:schemeClr val="bg1"/>
                </a:solidFill>
              </a:rPr>
              <a:t>de todos“</a:t>
            </a:r>
          </a:p>
        </p:txBody>
      </p:sp>
      <p:sp>
        <p:nvSpPr>
          <p:cNvPr id="8" name="Rectángulo 7"/>
          <p:cNvSpPr/>
          <p:nvPr/>
        </p:nvSpPr>
        <p:spPr>
          <a:xfrm>
            <a:off x="336836" y="4051167"/>
            <a:ext cx="3240360" cy="646331"/>
          </a:xfrm>
          <a:prstGeom prst="rect">
            <a:avLst/>
          </a:prstGeom>
          <a:noFill/>
        </p:spPr>
        <p:txBody>
          <a:bodyPr wrap="square">
            <a:spAutoFit/>
          </a:bodyPr>
          <a:lstStyle/>
          <a:p>
            <a:r>
              <a:rPr lang="es-ES" dirty="0">
                <a:solidFill>
                  <a:srgbClr val="0070C0"/>
                </a:solidFill>
                <a:latin typeface="Arial" panose="020B0604020202020204" pitchFamily="34" charset="0"/>
                <a:ea typeface="Calibri" panose="020F0502020204030204" pitchFamily="34" charset="0"/>
                <a:cs typeface="Arial" panose="020B0604020202020204" pitchFamily="34" charset="0"/>
              </a:rPr>
              <a:t>Redes </a:t>
            </a:r>
            <a:r>
              <a:rPr lang="es-ES" dirty="0" smtClean="0">
                <a:solidFill>
                  <a:srgbClr val="0070C0"/>
                </a:solidFill>
                <a:latin typeface="Arial" panose="020B0604020202020204" pitchFamily="34" charset="0"/>
                <a:ea typeface="Calibri" panose="020F0502020204030204" pitchFamily="34" charset="0"/>
                <a:cs typeface="Arial" panose="020B0604020202020204" pitchFamily="34" charset="0"/>
              </a:rPr>
              <a:t>sociales</a:t>
            </a:r>
          </a:p>
          <a:p>
            <a:pPr algn="just"/>
            <a:r>
              <a:rPr lang="es-ES" dirty="0" smtClean="0">
                <a:latin typeface="Arial" panose="020B0604020202020204" pitchFamily="34" charset="0"/>
                <a:cs typeface="Arial" panose="020B0604020202020204" pitchFamily="34" charset="0"/>
              </a:rPr>
              <a:t>#</a:t>
            </a:r>
            <a:r>
              <a:rPr lang="es-ES_tradnl" dirty="0" err="1"/>
              <a:t>TemporadaDeLluvias</a:t>
            </a:r>
            <a:endParaRPr lang="es-ES_tradnl" dirty="0"/>
          </a:p>
        </p:txBody>
      </p:sp>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654" y="1227447"/>
            <a:ext cx="7520692" cy="2561593"/>
          </a:xfrm>
          <a:prstGeom prst="rect">
            <a:avLst/>
          </a:prstGeom>
          <a:ln>
            <a:noFill/>
          </a:ln>
          <a:effectLst>
            <a:outerShdw blurRad="292100" dist="139700" dir="2700000" algn="tl" rotWithShape="0">
              <a:srgbClr val="333333">
                <a:alpha val="65000"/>
              </a:srgbClr>
            </a:outerShdw>
          </a:effectLst>
        </p:spPr>
      </p:pic>
      <p:sp>
        <p:nvSpPr>
          <p:cNvPr id="11" name="Rectángulo 10"/>
          <p:cNvSpPr/>
          <p:nvPr/>
        </p:nvSpPr>
        <p:spPr>
          <a:xfrm>
            <a:off x="2401222" y="5551821"/>
            <a:ext cx="3240360" cy="369332"/>
          </a:xfrm>
          <a:prstGeom prst="rect">
            <a:avLst/>
          </a:prstGeom>
          <a:noFill/>
        </p:spPr>
        <p:txBody>
          <a:bodyPr wrap="square">
            <a:spAutoFit/>
          </a:bodyPr>
          <a:lstStyle/>
          <a:p>
            <a:r>
              <a:rPr lang="es-ES" dirty="0" smtClean="0">
                <a:solidFill>
                  <a:srgbClr val="0070C0"/>
                </a:solidFill>
                <a:latin typeface="Arial" panose="020B0604020202020204" pitchFamily="34" charset="0"/>
                <a:ea typeface="Calibri" panose="020F0502020204030204" pitchFamily="34" charset="0"/>
                <a:cs typeface="Arial" panose="020B0604020202020204" pitchFamily="34" charset="0"/>
              </a:rPr>
              <a:t>Multimedia</a:t>
            </a:r>
            <a:endParaRPr lang="es-ES_tradnl" dirty="0"/>
          </a:p>
        </p:txBody>
      </p:sp>
      <p:pic>
        <p:nvPicPr>
          <p:cNvPr id="4" name="Cuña Radial Lluvias Muj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5536630"/>
            <a:ext cx="609600" cy="609600"/>
          </a:xfrm>
          <a:prstGeom prst="rect">
            <a:avLst/>
          </a:prstGeom>
        </p:spPr>
      </p:pic>
      <p:pic>
        <p:nvPicPr>
          <p:cNvPr id="5" name="Cuña Radial Lluvias Hombr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414373" y="5536630"/>
            <a:ext cx="609600" cy="609600"/>
          </a:xfrm>
          <a:prstGeom prst="rect">
            <a:avLst/>
          </a:prstGeom>
          <a:noFill/>
        </p:spPr>
      </p:pic>
    </p:spTree>
    <p:extLst>
      <p:ext uri="{BB962C8B-B14F-4D97-AF65-F5344CB8AC3E}">
        <p14:creationId xmlns:p14="http://schemas.microsoft.com/office/powerpoint/2010/main" val="211347673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96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ítulo 1"/>
          <p:cNvSpPr txBox="1">
            <a:spLocks/>
          </p:cNvSpPr>
          <p:nvPr/>
        </p:nvSpPr>
        <p:spPr bwMode="auto">
          <a:xfrm>
            <a:off x="-558800" y="115888"/>
            <a:ext cx="9683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endParaRPr lang="es-ES_tradnl" altLang="es-ES_tradnl" sz="3200" b="1">
              <a:solidFill>
                <a:schemeClr val="bg1"/>
              </a:solidFill>
              <a:latin typeface="Arial Rounded MT Bold" panose="020F0704030504030204" pitchFamily="34" charset="0"/>
              <a:ea typeface="Arial Rounded MT Bold" panose="020F0704030504030204" pitchFamily="34" charset="0"/>
              <a:cs typeface="Arial Rounded MT Bold" panose="020F0704030504030204" pitchFamily="34" charset="0"/>
            </a:endParaRPr>
          </a:p>
        </p:txBody>
      </p:sp>
      <p:sp>
        <p:nvSpPr>
          <p:cNvPr id="49156" name="Título 1"/>
          <p:cNvSpPr txBox="1">
            <a:spLocks/>
          </p:cNvSpPr>
          <p:nvPr/>
        </p:nvSpPr>
        <p:spPr bwMode="auto">
          <a:xfrm>
            <a:off x="-608013" y="146720"/>
            <a:ext cx="96837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Información Pública</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586483"/>
            <a:ext cx="2016224" cy="1687867"/>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572" y="1586482"/>
            <a:ext cx="2016225" cy="1687868"/>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1617" y="1586483"/>
            <a:ext cx="2016224" cy="1687867"/>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161" y="3542015"/>
            <a:ext cx="2012958" cy="1685134"/>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9480" y="3542015"/>
            <a:ext cx="2012958" cy="1685134"/>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3799" y="3539965"/>
            <a:ext cx="2017858" cy="1689235"/>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018" y="3540648"/>
            <a:ext cx="2016225" cy="1687868"/>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15661" y="1586482"/>
            <a:ext cx="2016225" cy="1687868"/>
          </a:xfrm>
          <a:prstGeom prst="rect">
            <a:avLst/>
          </a:prstGeom>
          <a:ln>
            <a:noFill/>
          </a:ln>
          <a:effectLst>
            <a:outerShdw blurRad="292100" dist="139700" dir="2700000" algn="tl" rotWithShape="0">
              <a:srgbClr val="333333">
                <a:alpha val="65000"/>
              </a:srgbClr>
            </a:outerShdw>
          </a:effectLst>
        </p:spPr>
      </p:pic>
      <p:sp>
        <p:nvSpPr>
          <p:cNvPr id="14" name="Rectángulo 13"/>
          <p:cNvSpPr/>
          <p:nvPr/>
        </p:nvSpPr>
        <p:spPr>
          <a:xfrm>
            <a:off x="352459" y="1104278"/>
            <a:ext cx="3240360" cy="369332"/>
          </a:xfrm>
          <a:prstGeom prst="rect">
            <a:avLst/>
          </a:prstGeom>
          <a:noFill/>
        </p:spPr>
        <p:txBody>
          <a:bodyPr wrap="square">
            <a:spAutoFit/>
          </a:bodyPr>
          <a:lstStyle/>
          <a:p>
            <a:r>
              <a:rPr lang="es-ES" dirty="0" smtClean="0">
                <a:solidFill>
                  <a:srgbClr val="0070C0"/>
                </a:solidFill>
                <a:latin typeface="Arial" panose="020B0604020202020204" pitchFamily="34" charset="0"/>
                <a:ea typeface="Calibri" panose="020F0502020204030204" pitchFamily="34" charset="0"/>
                <a:cs typeface="Arial" panose="020B0604020202020204" pitchFamily="34" charset="0"/>
              </a:rPr>
              <a:t>Piezas gráficas</a:t>
            </a:r>
          </a:p>
        </p:txBody>
      </p:sp>
    </p:spTree>
    <p:extLst>
      <p:ext uri="{BB962C8B-B14F-4D97-AF65-F5344CB8AC3E}">
        <p14:creationId xmlns:p14="http://schemas.microsoft.com/office/powerpoint/2010/main" val="250772038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b="9879"/>
          <a:stretch/>
        </p:blipFill>
        <p:spPr>
          <a:xfrm>
            <a:off x="1475656" y="1052736"/>
            <a:ext cx="6264696" cy="4896544"/>
          </a:xfrm>
          <a:prstGeom prst="rect">
            <a:avLst/>
          </a:prstGeom>
          <a:ln>
            <a:noFill/>
          </a:ln>
          <a:effectLst>
            <a:outerShdw blurRad="292100" dist="139700" dir="2700000" algn="tl" rotWithShape="0">
              <a:srgbClr val="333333">
                <a:alpha val="65000"/>
              </a:srgbClr>
            </a:outerShdw>
          </a:effectLst>
        </p:spPr>
      </p:pic>
      <p:sp>
        <p:nvSpPr>
          <p:cNvPr id="6" name="Título 1"/>
          <p:cNvSpPr txBox="1">
            <a:spLocks/>
          </p:cNvSpPr>
          <p:nvPr/>
        </p:nvSpPr>
        <p:spPr bwMode="auto">
          <a:xfrm>
            <a:off x="-1" y="116458"/>
            <a:ext cx="8820473" cy="7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Información </a:t>
            </a:r>
            <a:r>
              <a:rPr lang="es-ES_tradnl" altLang="es-ES_tradnl" sz="3600" b="1" dirty="0">
                <a:solidFill>
                  <a:schemeClr val="bg1"/>
                </a:solidFill>
                <a:ea typeface="Arial Rounded MT Bold" panose="020F0704030504030204" pitchFamily="34" charset="0"/>
                <a:cs typeface="Arial" panose="020B0604020202020204" pitchFamily="34" charset="0"/>
              </a:rPr>
              <a:t>Pública</a:t>
            </a:r>
          </a:p>
        </p:txBody>
      </p:sp>
    </p:spTree>
    <p:extLst>
      <p:ext uri="{BB962C8B-B14F-4D97-AF65-F5344CB8AC3E}">
        <p14:creationId xmlns:p14="http://schemas.microsoft.com/office/powerpoint/2010/main" val="1217795860"/>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p:cNvSpPr/>
          <p:nvPr/>
        </p:nvSpPr>
        <p:spPr>
          <a:xfrm>
            <a:off x="0" y="5661248"/>
            <a:ext cx="9144000" cy="1196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34" y="1140024"/>
            <a:ext cx="3672408" cy="5529336"/>
          </a:xfrm>
          <a:prstGeom prst="rect">
            <a:avLst/>
          </a:prstGeom>
          <a:ln>
            <a:noFill/>
          </a:ln>
          <a:effectLst>
            <a:outerShdw blurRad="292100" dist="139700" dir="2700000" algn="tl" rotWithShape="0">
              <a:srgbClr val="333333">
                <a:alpha val="65000"/>
              </a:srgbClr>
            </a:outerShdw>
          </a:effectLst>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140024"/>
            <a:ext cx="3672408" cy="5529336"/>
          </a:xfrm>
          <a:prstGeom prst="rect">
            <a:avLst/>
          </a:prstGeom>
          <a:ln>
            <a:noFill/>
          </a:ln>
          <a:effectLst>
            <a:outerShdw blurRad="292100" dist="139700" dir="2700000" algn="tl" rotWithShape="0">
              <a:srgbClr val="333333">
                <a:alpha val="65000"/>
              </a:srgbClr>
            </a:outerShdw>
          </a:effectLst>
        </p:spPr>
      </p:pic>
      <p:sp>
        <p:nvSpPr>
          <p:cNvPr id="11" name="Título 1"/>
          <p:cNvSpPr txBox="1">
            <a:spLocks/>
          </p:cNvSpPr>
          <p:nvPr/>
        </p:nvSpPr>
        <p:spPr bwMode="auto">
          <a:xfrm>
            <a:off x="-1" y="116458"/>
            <a:ext cx="8820473" cy="7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Información </a:t>
            </a:r>
            <a:r>
              <a:rPr lang="es-ES_tradnl" altLang="es-ES_tradnl" sz="3600" b="1" dirty="0">
                <a:solidFill>
                  <a:schemeClr val="bg1"/>
                </a:solidFill>
                <a:ea typeface="Arial Rounded MT Bold" panose="020F0704030504030204" pitchFamily="34" charset="0"/>
                <a:cs typeface="Arial" panose="020B0604020202020204" pitchFamily="34" charset="0"/>
              </a:rPr>
              <a:t>Pública</a:t>
            </a:r>
          </a:p>
        </p:txBody>
      </p:sp>
    </p:spTree>
    <p:extLst>
      <p:ext uri="{BB962C8B-B14F-4D97-AF65-F5344CB8AC3E}">
        <p14:creationId xmlns:p14="http://schemas.microsoft.com/office/powerpoint/2010/main" val="253542964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Objetivo</a:t>
            </a:r>
          </a:p>
        </p:txBody>
      </p:sp>
      <p:sp>
        <p:nvSpPr>
          <p:cNvPr id="6" name="Título 1"/>
          <p:cNvSpPr txBox="1">
            <a:spLocks/>
          </p:cNvSpPr>
          <p:nvPr/>
        </p:nvSpPr>
        <p:spPr bwMode="auto">
          <a:xfrm>
            <a:off x="611560" y="4293096"/>
            <a:ext cx="7992888" cy="20882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s-ES" sz="2500" dirty="0">
                <a:latin typeface="Arial" panose="020B0604020202020204" pitchFamily="34" charset="0"/>
                <a:ea typeface="Arial Rounded MT Bold" panose="020F0704030504030204" pitchFamily="34" charset="0"/>
                <a:cs typeface="Arial" panose="020B0604020202020204" pitchFamily="34" charset="0"/>
              </a:rPr>
              <a:t>Fortalecer las acciones de prevención y de respuesta frente a las diferentes emergencias asociadas con las lluvias intensas esperadas para la segunda temporada de lluvias (septiembre a noviembre) de 2017.</a:t>
            </a:r>
            <a:endParaRPr lang="es-ES_tradnl" altLang="es-ES_tradnl" sz="2500" dirty="0" smtClean="0">
              <a:latin typeface="Arial" panose="020B0604020202020204" pitchFamily="34" charset="0"/>
              <a:ea typeface="Arial Rounded MT Bold" panose="020F0704030504030204" pitchFamily="34" charset="0"/>
              <a:cs typeface="Arial" panose="020B0604020202020204" pitchFamily="34" charset="0"/>
            </a:endParaRPr>
          </a:p>
        </p:txBody>
      </p:sp>
      <p:pic>
        <p:nvPicPr>
          <p:cNvPr id="5" name="Imagen 4" descr="\\vnas1\HOME\Preparativos y Respuesta\Fotos\lluvias\CLARET 25 Marzo 2017 Calle 47 sur - 27 2.jpg"/>
          <p:cNvPicPr/>
          <p:nvPr/>
        </p:nvPicPr>
        <p:blipFill>
          <a:blip r:embed="rId3">
            <a:extLst>
              <a:ext uri="{28A0092B-C50C-407E-A947-70E740481C1C}">
                <a14:useLocalDpi xmlns:a14="http://schemas.microsoft.com/office/drawing/2010/main" val="0"/>
              </a:ext>
            </a:extLst>
          </a:blip>
          <a:srcRect/>
          <a:stretch>
            <a:fillRect/>
          </a:stretch>
        </p:blipFill>
        <p:spPr bwMode="auto">
          <a:xfrm>
            <a:off x="2034137" y="1195761"/>
            <a:ext cx="5364130" cy="2789442"/>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2468624" y="4052018"/>
            <a:ext cx="4495156" cy="246221"/>
          </a:xfrm>
          <a:prstGeom prst="rect">
            <a:avLst/>
          </a:prstGeom>
        </p:spPr>
        <p:txBody>
          <a:bodyPr wrap="square">
            <a:spAutoFit/>
          </a:bodyPr>
          <a:lstStyle/>
          <a:p>
            <a:pPr algn="ctr">
              <a:spcBef>
                <a:spcPts val="600"/>
              </a:spcBef>
              <a:spcAft>
                <a:spcPts val="0"/>
              </a:spcAft>
            </a:pPr>
            <a:r>
              <a:rPr lang="es-CO" sz="1000" i="1" dirty="0" smtClean="0">
                <a:solidFill>
                  <a:srgbClr val="0070C0"/>
                </a:solidFill>
                <a:latin typeface="Arial" panose="020B0604020202020204" pitchFamily="34" charset="0"/>
                <a:ea typeface="Calibri" panose="020F0502020204030204" pitchFamily="34" charset="0"/>
                <a:cs typeface="Arial" panose="020B0604020202020204" pitchFamily="34" charset="0"/>
              </a:rPr>
              <a:t>Encharcamiento barrio el </a:t>
            </a:r>
            <a:r>
              <a:rPr lang="es-CO" sz="1000" i="1" dirty="0" err="1" smtClean="0">
                <a:solidFill>
                  <a:srgbClr val="0070C0"/>
                </a:solidFill>
                <a:latin typeface="Arial" panose="020B0604020202020204" pitchFamily="34" charset="0"/>
                <a:ea typeface="Calibri" panose="020F0502020204030204" pitchFamily="34" charset="0"/>
                <a:cs typeface="Arial" panose="020B0604020202020204" pitchFamily="34" charset="0"/>
              </a:rPr>
              <a:t>Claret</a:t>
            </a:r>
            <a:r>
              <a:rPr lang="es-CO" sz="1000" i="1" dirty="0" smtClean="0">
                <a:solidFill>
                  <a:srgbClr val="0070C0"/>
                </a:solidFill>
                <a:latin typeface="Arial" panose="020B0604020202020204" pitchFamily="34" charset="0"/>
                <a:ea typeface="Calibri" panose="020F0502020204030204" pitchFamily="34" charset="0"/>
                <a:cs typeface="Arial" panose="020B0604020202020204" pitchFamily="34" charset="0"/>
              </a:rPr>
              <a:t> – 25 Marzo 2017 - Fuente</a:t>
            </a:r>
            <a:r>
              <a:rPr lang="es-CO" sz="1000" i="1" dirty="0">
                <a:solidFill>
                  <a:srgbClr val="0070C0"/>
                </a:solidFill>
                <a:latin typeface="Arial" panose="020B0604020202020204" pitchFamily="34" charset="0"/>
                <a:ea typeface="Calibri" panose="020F0502020204030204" pitchFamily="34" charset="0"/>
                <a:cs typeface="Arial" panose="020B0604020202020204" pitchFamily="34" charset="0"/>
              </a:rPr>
              <a:t>: IDIGER</a:t>
            </a:r>
            <a:endParaRPr lang="es-CO" sz="1000" i="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329540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2" descr="infografia-recomendaciones-horizontal_optimizado.jpg"/>
          <p:cNvPicPr>
            <a:picLocks noChangeAspect="1"/>
          </p:cNvPicPr>
          <p:nvPr/>
        </p:nvPicPr>
        <p:blipFill>
          <a:blip r:embed="rId2"/>
          <a:srcRect/>
          <a:stretch>
            <a:fillRect/>
          </a:stretch>
        </p:blipFill>
        <p:spPr bwMode="auto">
          <a:xfrm>
            <a:off x="468313" y="1073051"/>
            <a:ext cx="8207375" cy="4876229"/>
          </a:xfrm>
          <a:prstGeom prst="rect">
            <a:avLst/>
          </a:prstGeom>
          <a:ln>
            <a:noFill/>
          </a:ln>
          <a:effectLst>
            <a:outerShdw blurRad="292100" dist="139700" dir="2700000" algn="tl" rotWithShape="0">
              <a:srgbClr val="333333">
                <a:alpha val="65000"/>
              </a:srgbClr>
            </a:outerShdw>
          </a:effectLst>
          <a:extLst/>
        </p:spPr>
      </p:pic>
      <p:sp>
        <p:nvSpPr>
          <p:cNvPr id="10" name="Título 1"/>
          <p:cNvSpPr txBox="1">
            <a:spLocks/>
          </p:cNvSpPr>
          <p:nvPr/>
        </p:nvSpPr>
        <p:spPr bwMode="auto">
          <a:xfrm>
            <a:off x="-1" y="116458"/>
            <a:ext cx="8820473" cy="7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Información </a:t>
            </a:r>
            <a:r>
              <a:rPr lang="es-ES_tradnl" altLang="es-ES_tradnl" sz="3600" b="1" dirty="0">
                <a:solidFill>
                  <a:schemeClr val="bg1"/>
                </a:solidFill>
                <a:ea typeface="Arial Rounded MT Bold" panose="020F0704030504030204" pitchFamily="34" charset="0"/>
                <a:cs typeface="Arial" panose="020B0604020202020204" pitchFamily="34" charset="0"/>
              </a:rPr>
              <a:t>Pública</a:t>
            </a:r>
          </a:p>
        </p:txBody>
      </p:sp>
    </p:spTree>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10" name="Forma libre 9"/>
          <p:cNvSpPr/>
          <p:nvPr/>
        </p:nvSpPr>
        <p:spPr>
          <a:xfrm>
            <a:off x="85533" y="2924944"/>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a:solidFill>
                  <a:schemeClr val="bg1"/>
                </a:solidFill>
                <a:latin typeface="Arial" panose="020B0604020202020204" pitchFamily="34" charset="0"/>
                <a:cs typeface="Arial" panose="020B0604020202020204" pitchFamily="34" charset="0"/>
              </a:rPr>
              <a:t>7. </a:t>
            </a:r>
            <a:r>
              <a:rPr lang="es-ES" sz="4400" b="0" kern="1200" dirty="0" smtClean="0">
                <a:solidFill>
                  <a:schemeClr val="bg1"/>
                </a:solidFill>
                <a:latin typeface="Arial" panose="020B0604020202020204" pitchFamily="34" charset="0"/>
                <a:cs typeface="Arial" panose="020B0604020202020204" pitchFamily="34" charset="0"/>
              </a:rPr>
              <a:t>Preparación y alistamiento</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700066"/>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2" name="Título 1"/>
          <p:cNvSpPr txBox="1">
            <a:spLocks/>
          </p:cNvSpPr>
          <p:nvPr/>
        </p:nvSpPr>
        <p:spPr bwMode="auto">
          <a:xfrm>
            <a:off x="-31949" y="-99392"/>
            <a:ext cx="921246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Preparación y Alistamiento IDIGER - Equipamiento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53317" name="Rectángulo 6"/>
          <p:cNvSpPr>
            <a:spLocks noChangeArrowheads="1"/>
          </p:cNvSpPr>
          <p:nvPr/>
        </p:nvSpPr>
        <p:spPr bwMode="auto">
          <a:xfrm>
            <a:off x="971600" y="5734417"/>
            <a:ext cx="70567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O" altLang="es-CO" sz="1000" i="1" dirty="0">
                <a:solidFill>
                  <a:srgbClr val="0070C0"/>
                </a:solidFill>
                <a:ea typeface="Calibri" panose="020F0502020204030204" pitchFamily="34" charset="0"/>
                <a:cs typeface="Arial" panose="020B0604020202020204" pitchFamily="34" charset="0"/>
              </a:rPr>
              <a:t>Recursos disponibles para manejo de inundaciones </a:t>
            </a:r>
            <a:endParaRPr lang="es-ES" altLang="es-CO" sz="1000" i="1" dirty="0">
              <a:solidFill>
                <a:srgbClr val="0070C0"/>
              </a:solidFill>
              <a:ea typeface="Calibri" panose="020F050202020403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318582886"/>
              </p:ext>
            </p:extLst>
          </p:nvPr>
        </p:nvGraphicFramePr>
        <p:xfrm>
          <a:off x="251520" y="1196748"/>
          <a:ext cx="8640960" cy="4537668"/>
        </p:xfrm>
        <a:graphic>
          <a:graphicData uri="http://schemas.openxmlformats.org/drawingml/2006/table">
            <a:tbl>
              <a:tblPr firstRow="1" firstCol="1">
                <a:tableStyleId>{00A15C55-8517-42AA-B614-E9B94910E393}</a:tableStyleId>
              </a:tblPr>
              <a:tblGrid>
                <a:gridCol w="3653843"/>
                <a:gridCol w="1620001"/>
                <a:gridCol w="2031930"/>
                <a:gridCol w="1335186"/>
              </a:tblGrid>
              <a:tr h="226883">
                <a:tc>
                  <a:txBody>
                    <a:bodyPr/>
                    <a:lstStyle/>
                    <a:p>
                      <a:pPr algn="ctr">
                        <a:spcAft>
                          <a:spcPts val="0"/>
                        </a:spcAft>
                      </a:pPr>
                      <a:r>
                        <a:rPr lang="es-ES_tradnl" sz="1400" dirty="0">
                          <a:effectLst/>
                          <a:latin typeface="Arial" panose="020B0604020202020204" pitchFamily="34" charset="0"/>
                          <a:cs typeface="Arial" panose="020B0604020202020204" pitchFamily="34" charset="0"/>
                        </a:rPr>
                        <a:t>ELEMENTO</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400">
                          <a:effectLst/>
                          <a:latin typeface="Arial" panose="020B0604020202020204" pitchFamily="34" charset="0"/>
                          <a:cs typeface="Arial" panose="020B0604020202020204" pitchFamily="34" charset="0"/>
                        </a:rPr>
                        <a:t>CLASE</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400">
                          <a:effectLst/>
                          <a:latin typeface="Arial" panose="020B0604020202020204" pitchFamily="34" charset="0"/>
                          <a:cs typeface="Arial" panose="020B0604020202020204" pitchFamily="34" charset="0"/>
                        </a:rPr>
                        <a:t>TIPO</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400">
                          <a:effectLst/>
                          <a:latin typeface="Arial" panose="020B0604020202020204" pitchFamily="34" charset="0"/>
                          <a:cs typeface="Arial" panose="020B0604020202020204" pitchFamily="34" charset="0"/>
                        </a:rPr>
                        <a:t>CANTIDAD</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453767">
                <a:tc>
                  <a:txBody>
                    <a:bodyPr/>
                    <a:lstStyle/>
                    <a:p>
                      <a:pPr algn="ctr">
                        <a:spcAft>
                          <a:spcPts val="0"/>
                        </a:spcAft>
                      </a:pPr>
                      <a:r>
                        <a:rPr lang="es-ES_tradnl" sz="1400">
                          <a:effectLst/>
                          <a:latin typeface="Arial" panose="020B0604020202020204" pitchFamily="34" charset="0"/>
                          <a:cs typeface="Arial" panose="020B0604020202020204" pitchFamily="34" charset="0"/>
                        </a:rPr>
                        <a:t> 2"x2" tipo autocebante diésel encendido eléctrico</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Motobomba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Autocebante de 2"</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5</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26883">
                <a:tc>
                  <a:txBody>
                    <a:bodyPr/>
                    <a:lstStyle/>
                    <a:p>
                      <a:pPr algn="ctr">
                        <a:spcAft>
                          <a:spcPts val="0"/>
                        </a:spcAft>
                      </a:pPr>
                      <a:r>
                        <a:rPr lang="es-ES_tradnl" sz="1400">
                          <a:effectLst/>
                          <a:latin typeface="Arial" panose="020B0604020202020204" pitchFamily="34" charset="0"/>
                          <a:cs typeface="Arial" panose="020B0604020202020204" pitchFamily="34" charset="0"/>
                        </a:rPr>
                        <a:t>Motobomba autocebante lombardini</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Motobomba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Autocebante de 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8</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53767">
                <a:tc>
                  <a:txBody>
                    <a:bodyPr/>
                    <a:lstStyle/>
                    <a:p>
                      <a:pPr algn="ctr">
                        <a:spcAft>
                          <a:spcPts val="0"/>
                        </a:spcAft>
                      </a:pPr>
                      <a:r>
                        <a:rPr lang="es-ES_tradnl" sz="1400">
                          <a:effectLst/>
                          <a:latin typeface="Arial" panose="020B0604020202020204" pitchFamily="34" charset="0"/>
                          <a:cs typeface="Arial" panose="020B0604020202020204" pitchFamily="34" charset="0"/>
                        </a:rPr>
                        <a:t>Motobomba autocebante diésel ihm modelo gs150</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Motobomba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Autocebante de 6"</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9</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53767">
                <a:tc>
                  <a:txBody>
                    <a:bodyPr/>
                    <a:lstStyle/>
                    <a:p>
                      <a:pPr algn="ctr">
                        <a:spcAft>
                          <a:spcPts val="0"/>
                        </a:spcAft>
                      </a:pPr>
                      <a:r>
                        <a:rPr lang="en-US" sz="1400">
                          <a:effectLst/>
                          <a:latin typeface="Arial" panose="020B0604020202020204" pitchFamily="34" charset="0"/>
                          <a:cs typeface="Arial" panose="020B0604020202020204" pitchFamily="34" charset="0"/>
                        </a:rPr>
                        <a:t>Motobomba univac gp-200-60b motor perkins - diesel</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Motobomba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Autocebante de 8"</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2</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680650">
                <a:tc>
                  <a:txBody>
                    <a:bodyPr/>
                    <a:lstStyle/>
                    <a:p>
                      <a:pPr algn="ctr">
                        <a:spcAft>
                          <a:spcPts val="0"/>
                        </a:spcAft>
                      </a:pPr>
                      <a:r>
                        <a:rPr lang="es-ES_tradnl" sz="1400">
                          <a:effectLst/>
                          <a:latin typeface="Arial" panose="020B0604020202020204" pitchFamily="34" charset="0"/>
                          <a:cs typeface="Arial" panose="020B0604020202020204" pitchFamily="34" charset="0"/>
                        </a:rPr>
                        <a:t>Electrobomba estacionaria autocebante con motor de 12 hp diámetro de descarga 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92075" indent="-92075" algn="ctr">
                        <a:spcAft>
                          <a:spcPts val="0"/>
                        </a:spcAft>
                      </a:pPr>
                      <a:r>
                        <a:rPr lang="es-ES_tradnl" sz="1400">
                          <a:effectLst/>
                          <a:latin typeface="Arial" panose="020B0604020202020204" pitchFamily="34" charset="0"/>
                          <a:cs typeface="Arial" panose="020B0604020202020204" pitchFamily="34" charset="0"/>
                        </a:rPr>
                        <a:t>Electrobomba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Estacionaria de 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1</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53767">
                <a:tc>
                  <a:txBody>
                    <a:bodyPr/>
                    <a:lstStyle/>
                    <a:p>
                      <a:pPr algn="ctr">
                        <a:spcAft>
                          <a:spcPts val="0"/>
                        </a:spcAft>
                      </a:pPr>
                      <a:r>
                        <a:rPr lang="es-ES_tradnl" sz="1400">
                          <a:effectLst/>
                          <a:latin typeface="Arial" panose="020B0604020202020204" pitchFamily="34" charset="0"/>
                          <a:cs typeface="Arial" panose="020B0604020202020204" pitchFamily="34" charset="0"/>
                        </a:rPr>
                        <a:t>Electrobomba estacionaria de 6" tipo monoblock ihm</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Electrobomba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Estacionaria de 6"</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2</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53767">
                <a:tc>
                  <a:txBody>
                    <a:bodyPr/>
                    <a:lstStyle/>
                    <a:p>
                      <a:pPr algn="ctr">
                        <a:spcAft>
                          <a:spcPts val="0"/>
                        </a:spcAft>
                      </a:pPr>
                      <a:r>
                        <a:rPr lang="es-ES_tradnl" sz="1400">
                          <a:effectLst/>
                          <a:latin typeface="Arial" panose="020B0604020202020204" pitchFamily="34" charset="0"/>
                          <a:cs typeface="Arial" panose="020B0604020202020204" pitchFamily="34" charset="0"/>
                        </a:rPr>
                        <a:t>Bomba sumergible, motor 7,5 hp mod. 2-7,5t</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Electrobomba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Sumergible de 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1</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53767">
                <a:tc>
                  <a:txBody>
                    <a:bodyPr/>
                    <a:lstStyle/>
                    <a:p>
                      <a:pPr algn="ctr">
                        <a:spcAft>
                          <a:spcPts val="0"/>
                        </a:spcAft>
                      </a:pPr>
                      <a:r>
                        <a:rPr lang="es-ES_tradnl" sz="1400">
                          <a:effectLst/>
                          <a:latin typeface="Arial" panose="020B0604020202020204" pitchFamily="34" charset="0"/>
                          <a:cs typeface="Arial" panose="020B0604020202020204" pitchFamily="34" charset="0"/>
                        </a:rPr>
                        <a:t>Bomba sumergible, motor 3,0 hp mod. Ms 30t</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Electrobomba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Sumergible de 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2</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226883">
                <a:tc>
                  <a:txBody>
                    <a:bodyPr/>
                    <a:lstStyle/>
                    <a:p>
                      <a:pPr algn="ctr">
                        <a:spcAft>
                          <a:spcPts val="0"/>
                        </a:spcAft>
                      </a:pPr>
                      <a:r>
                        <a:rPr lang="es-ES_tradnl" sz="1400">
                          <a:effectLst/>
                          <a:latin typeface="Arial" panose="020B0604020202020204" pitchFamily="34" charset="0"/>
                          <a:cs typeface="Arial" panose="020B0604020202020204" pitchFamily="34" charset="0"/>
                        </a:rPr>
                        <a:t>Bomba sumergible itt fly gt</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Electrobomba</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Sumergible de 6"</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6</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453767">
                <a:tc gridSpan="4">
                  <a:txBody>
                    <a:bodyPr/>
                    <a:lstStyle/>
                    <a:p>
                      <a:pPr algn="ctr">
                        <a:spcAft>
                          <a:spcPts val="0"/>
                        </a:spcAft>
                      </a:pPr>
                      <a:r>
                        <a:rPr lang="es-ES_tradnl" sz="1400" dirty="0">
                          <a:effectLst/>
                          <a:latin typeface="Arial" panose="020B0604020202020204" pitchFamily="34" charset="0"/>
                          <a:cs typeface="Arial" panose="020B0604020202020204" pitchFamily="34" charset="0"/>
                        </a:rPr>
                        <a:t>Todos los equipos cuentan con sus accesorios e insumos para su correcta operación y funcionamiento</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Título 1"/>
          <p:cNvSpPr txBox="1">
            <a:spLocks/>
          </p:cNvSpPr>
          <p:nvPr/>
        </p:nvSpPr>
        <p:spPr bwMode="auto">
          <a:xfrm>
            <a:off x="0" y="0"/>
            <a:ext cx="9103941" cy="102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 sz="3600" b="1" dirty="0" smtClean="0">
                <a:solidFill>
                  <a:schemeClr val="bg1"/>
                </a:solidFill>
                <a:cs typeface="Arial" panose="020B0604020202020204" pitchFamily="34" charset="0"/>
              </a:rPr>
              <a:t>Centro </a:t>
            </a:r>
            <a:r>
              <a:rPr lang="es-ES" sz="3600" b="1" dirty="0">
                <a:solidFill>
                  <a:schemeClr val="bg1"/>
                </a:solidFill>
                <a:cs typeface="Arial" panose="020B0604020202020204" pitchFamily="34" charset="0"/>
              </a:rPr>
              <a:t>Distrital Logístico y de </a:t>
            </a:r>
            <a:r>
              <a:rPr lang="es-ES" sz="3600" b="1" dirty="0" smtClean="0">
                <a:solidFill>
                  <a:schemeClr val="bg1"/>
                </a:solidFill>
                <a:cs typeface="Arial" panose="020B0604020202020204" pitchFamily="34" charset="0"/>
              </a:rPr>
              <a:t>Reserva - IDIGER</a:t>
            </a:r>
            <a:endParaRPr lang="es-ES_tradnl" altLang="es-ES_tradnl" sz="3600" b="1" dirty="0">
              <a:solidFill>
                <a:schemeClr val="bg1"/>
              </a:solidFill>
              <a:latin typeface="Arial Rounded MT Bold" panose="020F0704030504030204" pitchFamily="34" charset="0"/>
              <a:ea typeface="Arial Rounded MT Bold" panose="020F0704030504030204" pitchFamily="34" charset="0"/>
              <a:cs typeface="Arial Rounded MT Bold" panose="020F0704030504030204" pitchFamily="34" charset="0"/>
            </a:endParaRPr>
          </a:p>
        </p:txBody>
      </p:sp>
      <p:sp>
        <p:nvSpPr>
          <p:cNvPr id="54277" name="Rectángulo 6"/>
          <p:cNvSpPr>
            <a:spLocks noChangeArrowheads="1"/>
          </p:cNvSpPr>
          <p:nvPr/>
        </p:nvSpPr>
        <p:spPr bwMode="auto">
          <a:xfrm>
            <a:off x="-70945" y="5445224"/>
            <a:ext cx="45365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O" altLang="es-CO" sz="1000" i="1" dirty="0">
                <a:solidFill>
                  <a:srgbClr val="0070C0"/>
                </a:solidFill>
              </a:rPr>
              <a:t>Ayudas Humanitarias disponibles </a:t>
            </a:r>
            <a:r>
              <a:rPr lang="es-CO" altLang="es-CO" sz="1000" i="1" dirty="0" smtClean="0">
                <a:solidFill>
                  <a:srgbClr val="0070C0"/>
                </a:solidFill>
              </a:rPr>
              <a:t>a septiembre 20 de 2017</a:t>
            </a:r>
            <a:endParaRPr lang="es-CO" altLang="es-CO" sz="1000" i="1" dirty="0">
              <a:solidFill>
                <a:srgbClr val="0070C0"/>
              </a:solidFill>
            </a:endParaRPr>
          </a:p>
        </p:txBody>
      </p:sp>
      <p:pic>
        <p:nvPicPr>
          <p:cNvPr id="7" name="Imagen 6"/>
          <p:cNvPicPr>
            <a:picLocks noChangeAspect="1"/>
          </p:cNvPicPr>
          <p:nvPr/>
        </p:nvPicPr>
        <p:blipFill>
          <a:blip r:embed="rId2"/>
          <a:stretch>
            <a:fillRect/>
          </a:stretch>
        </p:blipFill>
        <p:spPr>
          <a:xfrm>
            <a:off x="4283968" y="2060848"/>
            <a:ext cx="4714243" cy="3144461"/>
          </a:xfrm>
          <a:prstGeom prst="rect">
            <a:avLst/>
          </a:prstGeom>
          <a:ln>
            <a:noFill/>
          </a:ln>
          <a:effectLst>
            <a:outerShdw blurRad="190500" algn="tl" rotWithShape="0">
              <a:srgbClr val="000000">
                <a:alpha val="70000"/>
              </a:srgbClr>
            </a:outerShdw>
          </a:effectLst>
        </p:spPr>
      </p:pic>
      <p:graphicFrame>
        <p:nvGraphicFramePr>
          <p:cNvPr id="2" name="Tabla 1"/>
          <p:cNvGraphicFramePr>
            <a:graphicFrameLocks noGrp="1"/>
          </p:cNvGraphicFramePr>
          <p:nvPr>
            <p:extLst>
              <p:ext uri="{D42A27DB-BD31-4B8C-83A1-F6EECF244321}">
                <p14:modId xmlns:p14="http://schemas.microsoft.com/office/powerpoint/2010/main" val="3918740479"/>
              </p:ext>
            </p:extLst>
          </p:nvPr>
        </p:nvGraphicFramePr>
        <p:xfrm>
          <a:off x="87088" y="1864912"/>
          <a:ext cx="4104457" cy="3472180"/>
        </p:xfrm>
        <a:graphic>
          <a:graphicData uri="http://schemas.openxmlformats.org/drawingml/2006/table">
            <a:tbl>
              <a:tblPr firstRow="1" firstCol="1">
                <a:tableStyleId>{00A15C55-8517-42AA-B614-E9B94910E393}</a:tableStyleId>
              </a:tblPr>
              <a:tblGrid>
                <a:gridCol w="1800199"/>
                <a:gridCol w="1080120"/>
                <a:gridCol w="1224138"/>
              </a:tblGrid>
              <a:tr h="215900">
                <a:tc rowSpan="2">
                  <a:txBody>
                    <a:bodyPr/>
                    <a:lstStyle/>
                    <a:p>
                      <a:pPr algn="ctr">
                        <a:spcAft>
                          <a:spcPts val="0"/>
                        </a:spcAft>
                      </a:pPr>
                      <a:r>
                        <a:rPr lang="es-ES_tradnl" sz="1200" dirty="0">
                          <a:effectLst/>
                          <a:latin typeface="Arial" panose="020B0604020202020204" pitchFamily="34" charset="0"/>
                          <a:cs typeface="Arial" panose="020B0604020202020204" pitchFamily="34" charset="0"/>
                        </a:rPr>
                        <a:t>TIPO DE AYUDA</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spcAft>
                          <a:spcPts val="0"/>
                        </a:spcAft>
                      </a:pPr>
                      <a:r>
                        <a:rPr lang="es-ES_tradnl" sz="1200">
                          <a:effectLst/>
                          <a:latin typeface="Arial" panose="020B0604020202020204" pitchFamily="34" charset="0"/>
                          <a:cs typeface="Arial" panose="020B0604020202020204" pitchFamily="34" charset="0"/>
                        </a:rPr>
                        <a:t>CANTIDAD DISPONIBLE</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s-ES"/>
                    </a:p>
                  </a:txBody>
                  <a:tcPr/>
                </a:tc>
              </a:tr>
              <a:tr h="215900">
                <a:tc vMerge="1">
                  <a:txBody>
                    <a:bodyPr/>
                    <a:lstStyle/>
                    <a:p>
                      <a:endParaRPr lang="es-ES"/>
                    </a:p>
                  </a:txBody>
                  <a:tcPr/>
                </a:tc>
                <a:tc>
                  <a:txBody>
                    <a:bodyPr/>
                    <a:lstStyle/>
                    <a:p>
                      <a:pPr algn="ctr">
                        <a:spcAft>
                          <a:spcPts val="0"/>
                        </a:spcAft>
                      </a:pPr>
                      <a:r>
                        <a:rPr lang="es-ES_tradnl" sz="1200" b="1">
                          <a:effectLst/>
                          <a:latin typeface="Arial" panose="020B0604020202020204" pitchFamily="34" charset="0"/>
                          <a:cs typeface="Arial" panose="020B0604020202020204" pitchFamily="34" charset="0"/>
                        </a:rPr>
                        <a:t>EN BODEGA</a:t>
                      </a:r>
                      <a:endParaRPr lang="es-E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b="1" dirty="0">
                          <a:effectLst/>
                          <a:latin typeface="Arial" panose="020B0604020202020204" pitchFamily="34" charset="0"/>
                          <a:cs typeface="Arial" panose="020B0604020202020204" pitchFamily="34" charset="0"/>
                        </a:rPr>
                        <a:t>EN CONTRATO</a:t>
                      </a:r>
                      <a:endParaRPr lang="es-E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ALMOHADAS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1525</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NO</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COLCHONETAS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1525</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NO</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FRAZADAS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1525</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NO</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KITS LIMPIEZA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500</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6000</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KITS COCINA</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90</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NO</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ESTUFAS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612</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NO</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TEJAS DE ZINC</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1500</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5000</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SÁBANAS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1525</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NO</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PIJAMAS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1200</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NO</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CAMAROTES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254</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500</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215900">
                <a:tc>
                  <a:txBody>
                    <a:bodyPr/>
                    <a:lstStyle/>
                    <a:p>
                      <a:pPr algn="ctr">
                        <a:spcAft>
                          <a:spcPts val="0"/>
                        </a:spcAft>
                      </a:pPr>
                      <a:r>
                        <a:rPr lang="es-ES_tradnl" sz="1200">
                          <a:effectLst/>
                          <a:latin typeface="Arial" panose="020B0604020202020204" pitchFamily="34" charset="0"/>
                          <a:cs typeface="Arial" panose="020B0604020202020204" pitchFamily="34" charset="0"/>
                        </a:rPr>
                        <a:t>ELEMENTOS  DE FERRETERÍA EN DIFERENTES CANTIDADES</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a:effectLst/>
                          <a:latin typeface="Arial" panose="020B0604020202020204" pitchFamily="34" charset="0"/>
                          <a:cs typeface="Arial" panose="020B0604020202020204" pitchFamily="34" charset="0"/>
                        </a:rPr>
                        <a:t>SI</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200" dirty="0">
                          <a:effectLst/>
                          <a:latin typeface="Arial" panose="020B0604020202020204" pitchFamily="34" charset="0"/>
                          <a:cs typeface="Arial" panose="020B0604020202020204" pitchFamily="34" charset="0"/>
                        </a:rPr>
                        <a:t>SI</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Título 1"/>
          <p:cNvSpPr txBox="1">
            <a:spLocks/>
          </p:cNvSpPr>
          <p:nvPr/>
        </p:nvSpPr>
        <p:spPr bwMode="auto">
          <a:xfrm>
            <a:off x="-608013" y="115887"/>
            <a:ext cx="9572501"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Preparación UAECOB</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12" name="CuadroTexto 11"/>
          <p:cNvSpPr txBox="1"/>
          <p:nvPr/>
        </p:nvSpPr>
        <p:spPr>
          <a:xfrm>
            <a:off x="107504" y="980728"/>
            <a:ext cx="4902304" cy="400110"/>
          </a:xfrm>
          <a:prstGeom prst="rect">
            <a:avLst/>
          </a:prstGeom>
          <a:noFill/>
        </p:spPr>
        <p:txBody>
          <a:bodyPr wrap="none" rtlCol="0">
            <a:spAutoFit/>
          </a:bodyPr>
          <a:lstStyle/>
          <a:p>
            <a:r>
              <a:rPr lang="es-ES" sz="2000" b="1" dirty="0" smtClean="0">
                <a:solidFill>
                  <a:srgbClr val="0070C0"/>
                </a:solidFill>
              </a:rPr>
              <a:t>Plan Operativo UAE Bomberos Bogotá</a:t>
            </a:r>
            <a:endParaRPr lang="es-ES" sz="2000" b="1" dirty="0">
              <a:solidFill>
                <a:srgbClr val="0070C0"/>
              </a:solidFill>
            </a:endParaRPr>
          </a:p>
        </p:txBody>
      </p:sp>
      <p:sp>
        <p:nvSpPr>
          <p:cNvPr id="2" name="CuadroTexto 1"/>
          <p:cNvSpPr txBox="1"/>
          <p:nvPr/>
        </p:nvSpPr>
        <p:spPr>
          <a:xfrm>
            <a:off x="117217" y="2856355"/>
            <a:ext cx="8280920" cy="369332"/>
          </a:xfrm>
          <a:prstGeom prst="rect">
            <a:avLst/>
          </a:prstGeom>
          <a:noFill/>
        </p:spPr>
        <p:txBody>
          <a:bodyPr wrap="square" rtlCol="0">
            <a:spAutoFit/>
          </a:bodyPr>
          <a:lstStyle/>
          <a:p>
            <a:r>
              <a:rPr lang="es-ES" dirty="0" smtClean="0">
                <a:solidFill>
                  <a:srgbClr val="419FE2"/>
                </a:solidFill>
              </a:rPr>
              <a:t>Zonifica</a:t>
            </a:r>
            <a:r>
              <a:rPr lang="en-GB" dirty="0">
                <a:solidFill>
                  <a:srgbClr val="419FE2"/>
                </a:solidFill>
              </a:rPr>
              <a:t>ci</a:t>
            </a:r>
            <a:r>
              <a:rPr lang="es-ES_tradnl" dirty="0" err="1">
                <a:solidFill>
                  <a:srgbClr val="419FE2"/>
                </a:solidFill>
              </a:rPr>
              <a:t>ó</a:t>
            </a:r>
            <a:r>
              <a:rPr lang="en-GB" dirty="0">
                <a:solidFill>
                  <a:srgbClr val="419FE2"/>
                </a:solidFill>
              </a:rPr>
              <a:t>n </a:t>
            </a:r>
            <a:r>
              <a:rPr lang="en-GB" dirty="0" smtClean="0">
                <a:solidFill>
                  <a:srgbClr val="419FE2"/>
                </a:solidFill>
              </a:rPr>
              <a:t>de</a:t>
            </a:r>
            <a:r>
              <a:rPr lang="es-ES" dirty="0" smtClean="0">
                <a:solidFill>
                  <a:srgbClr val="419FE2"/>
                </a:solidFill>
              </a:rPr>
              <a:t> la ciudad</a:t>
            </a:r>
            <a:endParaRPr lang="es-ES" dirty="0">
              <a:solidFill>
                <a:srgbClr val="419FE2"/>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808083159"/>
              </p:ext>
            </p:extLst>
          </p:nvPr>
        </p:nvGraphicFramePr>
        <p:xfrm>
          <a:off x="1278142" y="3243266"/>
          <a:ext cx="2952328" cy="2880360"/>
        </p:xfrm>
        <a:graphic>
          <a:graphicData uri="http://schemas.openxmlformats.org/drawingml/2006/table">
            <a:tbl>
              <a:tblPr firstRow="1" firstCol="1" bandRow="1">
                <a:tableStyleId>{17292A2E-F333-43FB-9621-5CBBE7FDCDCB}</a:tableStyleId>
              </a:tblPr>
              <a:tblGrid>
                <a:gridCol w="628001"/>
                <a:gridCol w="2324327"/>
              </a:tblGrid>
              <a:tr h="0">
                <a:tc>
                  <a:txBody>
                    <a:bodyPr/>
                    <a:lstStyle/>
                    <a:p>
                      <a:pPr algn="ctr">
                        <a:spcAft>
                          <a:spcPts val="0"/>
                        </a:spcAft>
                      </a:pPr>
                      <a:r>
                        <a:rPr lang="es-ES_tradnl" sz="1050" dirty="0">
                          <a:effectLst/>
                          <a:latin typeface="Arial" panose="020B0604020202020204" pitchFamily="34" charset="0"/>
                          <a:cs typeface="Arial" panose="020B0604020202020204" pitchFamily="34" charset="0"/>
                        </a:rPr>
                        <a:t>ZONA</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050" dirty="0">
                          <a:effectLst/>
                          <a:latin typeface="Arial" panose="020B0604020202020204" pitchFamily="34" charset="0"/>
                          <a:cs typeface="Arial" panose="020B0604020202020204" pitchFamily="34" charset="0"/>
                        </a:rPr>
                        <a:t>ESTACIONES</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spcAft>
                          <a:spcPts val="0"/>
                        </a:spcAft>
                      </a:pPr>
                      <a:r>
                        <a:rPr lang="es-ES_tradnl" sz="1400">
                          <a:effectLst/>
                          <a:latin typeface="Arial" panose="020B0604020202020204" pitchFamily="34" charset="0"/>
                          <a:cs typeface="Arial" panose="020B0604020202020204" pitchFamily="34" charset="0"/>
                        </a:rPr>
                        <a:t>1</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spcAft>
                          <a:spcPts val="0"/>
                        </a:spcAft>
                      </a:pPr>
                      <a:r>
                        <a:rPr lang="es-ES_tradnl" sz="1050" dirty="0">
                          <a:effectLst/>
                          <a:latin typeface="Arial" panose="020B0604020202020204" pitchFamily="34" charset="0"/>
                          <a:cs typeface="Arial" panose="020B0604020202020204" pitchFamily="34" charset="0"/>
                        </a:rPr>
                        <a:t>B1 – Chapinero </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B13 – Caobos </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B14 – Bicentenario </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spcAft>
                          <a:spcPts val="0"/>
                        </a:spcAft>
                      </a:pPr>
                      <a:r>
                        <a:rPr lang="es-ES_tradnl" sz="1400">
                          <a:effectLst/>
                          <a:latin typeface="Arial" panose="020B0604020202020204" pitchFamily="34" charset="0"/>
                          <a:cs typeface="Arial" panose="020B0604020202020204" pitchFamily="34" charset="0"/>
                        </a:rPr>
                        <a:t>2</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spcAft>
                          <a:spcPts val="0"/>
                        </a:spcAft>
                      </a:pPr>
                      <a:r>
                        <a:rPr lang="es-ES_tradnl" sz="1050" dirty="0">
                          <a:effectLst/>
                          <a:latin typeface="Arial" panose="020B0604020202020204" pitchFamily="34" charset="0"/>
                          <a:cs typeface="Arial" panose="020B0604020202020204" pitchFamily="34" charset="0"/>
                        </a:rPr>
                        <a:t>B6 – Fontibón </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B7 – Ferias </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B12 – Suba </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B15 – Garcés Navas</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spcAft>
                          <a:spcPts val="0"/>
                        </a:spcAft>
                      </a:pPr>
                      <a:r>
                        <a:rPr lang="es-ES_tradnl" sz="1400">
                          <a:effectLst/>
                          <a:latin typeface="Arial" panose="020B0604020202020204" pitchFamily="34" charset="0"/>
                          <a:cs typeface="Arial" panose="020B0604020202020204" pitchFamily="34" charset="0"/>
                        </a:rPr>
                        <a:t>3</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spcAft>
                          <a:spcPts val="0"/>
                        </a:spcAft>
                      </a:pPr>
                      <a:r>
                        <a:rPr lang="es-ES_tradnl" sz="1050">
                          <a:effectLst/>
                          <a:latin typeface="Arial" panose="020B0604020202020204" pitchFamily="34" charset="0"/>
                          <a:cs typeface="Arial" panose="020B0604020202020204" pitchFamily="34" charset="0"/>
                        </a:rPr>
                        <a:t>B2 – Central </a:t>
                      </a:r>
                      <a:endParaRPr lang="es-ES" sz="1200">
                        <a:effectLst/>
                        <a:latin typeface="Arial" panose="020B0604020202020204" pitchFamily="34" charset="0"/>
                        <a:cs typeface="Arial" panose="020B0604020202020204" pitchFamily="34" charset="0"/>
                      </a:endParaRPr>
                    </a:p>
                    <a:p>
                      <a:pPr algn="just">
                        <a:spcAft>
                          <a:spcPts val="0"/>
                        </a:spcAft>
                      </a:pPr>
                      <a:r>
                        <a:rPr lang="es-ES_tradnl" sz="1050">
                          <a:effectLst/>
                          <a:latin typeface="Arial" panose="020B0604020202020204" pitchFamily="34" charset="0"/>
                          <a:cs typeface="Arial" panose="020B0604020202020204" pitchFamily="34" charset="0"/>
                        </a:rPr>
                        <a:t>B4 – Puente Aranda </a:t>
                      </a:r>
                      <a:endParaRPr lang="es-ES" sz="1200">
                        <a:effectLst/>
                        <a:latin typeface="Arial" panose="020B0604020202020204" pitchFamily="34" charset="0"/>
                        <a:cs typeface="Arial" panose="020B0604020202020204" pitchFamily="34" charset="0"/>
                      </a:endParaRPr>
                    </a:p>
                    <a:p>
                      <a:pPr algn="just">
                        <a:spcAft>
                          <a:spcPts val="0"/>
                        </a:spcAft>
                      </a:pPr>
                      <a:r>
                        <a:rPr lang="es-ES_tradnl" sz="1050">
                          <a:effectLst/>
                          <a:latin typeface="Arial" panose="020B0604020202020204" pitchFamily="34" charset="0"/>
                          <a:cs typeface="Arial" panose="020B0604020202020204" pitchFamily="34" charset="0"/>
                        </a:rPr>
                        <a:t>B5 – Kennedy </a:t>
                      </a:r>
                      <a:endParaRPr lang="es-ES" sz="1200">
                        <a:effectLst/>
                        <a:latin typeface="Arial" panose="020B0604020202020204" pitchFamily="34" charset="0"/>
                        <a:cs typeface="Arial" panose="020B0604020202020204" pitchFamily="34" charset="0"/>
                      </a:endParaRPr>
                    </a:p>
                    <a:p>
                      <a:pPr algn="just">
                        <a:spcAft>
                          <a:spcPts val="0"/>
                        </a:spcAft>
                      </a:pPr>
                      <a:r>
                        <a:rPr lang="es-ES_tradnl" sz="1050">
                          <a:effectLst/>
                          <a:latin typeface="Arial" panose="020B0604020202020204" pitchFamily="34" charset="0"/>
                          <a:cs typeface="Arial" panose="020B0604020202020204" pitchFamily="34" charset="0"/>
                        </a:rPr>
                        <a:t>B17 – Centro histórico </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spcAft>
                          <a:spcPts val="0"/>
                        </a:spcAft>
                      </a:pPr>
                      <a:r>
                        <a:rPr lang="es-ES_tradnl" sz="1400">
                          <a:effectLst/>
                          <a:latin typeface="Arial" panose="020B0604020202020204" pitchFamily="34" charset="0"/>
                          <a:cs typeface="Arial" panose="020B0604020202020204" pitchFamily="34" charset="0"/>
                        </a:rPr>
                        <a:t>4</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spcAft>
                          <a:spcPts val="0"/>
                        </a:spcAft>
                      </a:pPr>
                      <a:r>
                        <a:rPr lang="es-ES_tradnl" sz="1050" dirty="0">
                          <a:effectLst/>
                          <a:latin typeface="Arial" panose="020B0604020202020204" pitchFamily="34" charset="0"/>
                          <a:cs typeface="Arial" panose="020B0604020202020204" pitchFamily="34" charset="0"/>
                        </a:rPr>
                        <a:t>B3 – Restrepo</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B9 – Bellavista </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B10 – </a:t>
                      </a:r>
                      <a:r>
                        <a:rPr lang="es-ES_tradnl" sz="1050" dirty="0" err="1">
                          <a:effectLst/>
                          <a:latin typeface="Arial" panose="020B0604020202020204" pitchFamily="34" charset="0"/>
                          <a:cs typeface="Arial" panose="020B0604020202020204" pitchFamily="34" charset="0"/>
                        </a:rPr>
                        <a:t>Marichuela</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spcAft>
                          <a:spcPts val="0"/>
                        </a:spcAft>
                      </a:pPr>
                      <a:r>
                        <a:rPr lang="es-ES_tradnl" sz="1400">
                          <a:effectLst/>
                          <a:latin typeface="Arial" panose="020B0604020202020204" pitchFamily="34" charset="0"/>
                          <a:cs typeface="Arial" panose="020B0604020202020204" pitchFamily="34" charset="0"/>
                        </a:rPr>
                        <a:t>5</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spcAft>
                          <a:spcPts val="0"/>
                        </a:spcAft>
                      </a:pPr>
                      <a:r>
                        <a:rPr lang="es-ES_tradnl" sz="1050" dirty="0">
                          <a:effectLst/>
                          <a:latin typeface="Arial" panose="020B0604020202020204" pitchFamily="34" charset="0"/>
                          <a:cs typeface="Arial" panose="020B0604020202020204" pitchFamily="34" charset="0"/>
                        </a:rPr>
                        <a:t>B8 – Bosa</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B16 – Venecia </a:t>
                      </a:r>
                      <a:endParaRPr lang="es-ES" sz="1200" dirty="0">
                        <a:effectLst/>
                        <a:latin typeface="Arial" panose="020B0604020202020204" pitchFamily="34" charset="0"/>
                        <a:cs typeface="Arial" panose="020B0604020202020204" pitchFamily="34" charset="0"/>
                      </a:endParaRPr>
                    </a:p>
                    <a:p>
                      <a:pPr algn="just">
                        <a:spcAft>
                          <a:spcPts val="0"/>
                        </a:spcAft>
                      </a:pPr>
                      <a:r>
                        <a:rPr lang="es-ES_tradnl" sz="1050" dirty="0">
                          <a:effectLst/>
                          <a:latin typeface="Arial" panose="020B0604020202020204" pitchFamily="34" charset="0"/>
                          <a:cs typeface="Arial" panose="020B0604020202020204" pitchFamily="34" charset="0"/>
                        </a:rPr>
                        <a:t>B11 – La Candelaria</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4" name="CuadroTexto 3"/>
          <p:cNvSpPr txBox="1"/>
          <p:nvPr/>
        </p:nvSpPr>
        <p:spPr>
          <a:xfrm>
            <a:off x="-37718" y="1352166"/>
            <a:ext cx="4608512" cy="338554"/>
          </a:xfrm>
          <a:prstGeom prst="rect">
            <a:avLst/>
          </a:prstGeom>
          <a:noFill/>
        </p:spPr>
        <p:txBody>
          <a:bodyPr wrap="square" rtlCol="0">
            <a:spAutoFit/>
          </a:bodyPr>
          <a:lstStyle/>
          <a:p>
            <a:pPr marL="285750" indent="-285750">
              <a:buFont typeface="Wingdings" panose="05000000000000000000" pitchFamily="2" charset="2"/>
              <a:buChar char="v"/>
            </a:pPr>
            <a:r>
              <a:rPr lang="en-GB" sz="1600" dirty="0" err="1" smtClean="0"/>
              <a:t>Recorridos</a:t>
            </a:r>
            <a:r>
              <a:rPr lang="en-GB" sz="1600" dirty="0" smtClean="0"/>
              <a:t> de </a:t>
            </a:r>
            <a:r>
              <a:rPr lang="en-GB" sz="1600" dirty="0" err="1" smtClean="0"/>
              <a:t>seguimiento</a:t>
            </a:r>
            <a:r>
              <a:rPr lang="en-GB" sz="1600" dirty="0" smtClean="0"/>
              <a:t> y </a:t>
            </a:r>
            <a:r>
              <a:rPr lang="en-GB" sz="1600" dirty="0" err="1" smtClean="0"/>
              <a:t>monitoreo</a:t>
            </a:r>
            <a:r>
              <a:rPr lang="en-GB" sz="1600" dirty="0"/>
              <a:t>.</a:t>
            </a:r>
            <a:endParaRPr lang="es-CO" sz="1600" dirty="0"/>
          </a:p>
        </p:txBody>
      </p:sp>
      <p:sp>
        <p:nvSpPr>
          <p:cNvPr id="9" name="CuadroTexto 8"/>
          <p:cNvSpPr txBox="1"/>
          <p:nvPr/>
        </p:nvSpPr>
        <p:spPr>
          <a:xfrm>
            <a:off x="-37718" y="1850966"/>
            <a:ext cx="5508612" cy="338554"/>
          </a:xfrm>
          <a:prstGeom prst="rect">
            <a:avLst/>
          </a:prstGeom>
          <a:noFill/>
        </p:spPr>
        <p:txBody>
          <a:bodyPr wrap="square" rtlCol="0">
            <a:spAutoFit/>
          </a:bodyPr>
          <a:lstStyle/>
          <a:p>
            <a:pPr marL="285750" indent="-285750">
              <a:buFont typeface="Wingdings" panose="05000000000000000000" pitchFamily="2" charset="2"/>
              <a:buChar char="v"/>
            </a:pPr>
            <a:r>
              <a:rPr lang="en-GB" sz="1600" dirty="0" err="1" smtClean="0"/>
              <a:t>Monitoreo</a:t>
            </a:r>
            <a:r>
              <a:rPr lang="en-GB" sz="1600" dirty="0" smtClean="0"/>
              <a:t> de </a:t>
            </a:r>
            <a:r>
              <a:rPr lang="en-GB" sz="1600" dirty="0" err="1" smtClean="0"/>
              <a:t>niveles</a:t>
            </a:r>
            <a:r>
              <a:rPr lang="en-GB" sz="1600" dirty="0" smtClean="0"/>
              <a:t> de </a:t>
            </a:r>
            <a:r>
              <a:rPr lang="en-GB" sz="1600" dirty="0" err="1" smtClean="0"/>
              <a:t>cuerpos</a:t>
            </a:r>
            <a:r>
              <a:rPr lang="en-GB" sz="1600" dirty="0" smtClean="0"/>
              <a:t> de </a:t>
            </a:r>
            <a:r>
              <a:rPr lang="en-GB" sz="1600" dirty="0" err="1" smtClean="0"/>
              <a:t>agua</a:t>
            </a:r>
            <a:r>
              <a:rPr lang="en-GB" sz="1600" dirty="0" smtClean="0"/>
              <a:t>.</a:t>
            </a:r>
            <a:endParaRPr lang="es-CO" sz="1600" dirty="0"/>
          </a:p>
        </p:txBody>
      </p:sp>
      <p:sp>
        <p:nvSpPr>
          <p:cNvPr id="10" name="CuadroTexto 9"/>
          <p:cNvSpPr txBox="1"/>
          <p:nvPr/>
        </p:nvSpPr>
        <p:spPr>
          <a:xfrm>
            <a:off x="4535996" y="1340768"/>
            <a:ext cx="5508612" cy="338554"/>
          </a:xfrm>
          <a:prstGeom prst="rect">
            <a:avLst/>
          </a:prstGeom>
          <a:noFill/>
        </p:spPr>
        <p:txBody>
          <a:bodyPr wrap="square" rtlCol="0">
            <a:spAutoFit/>
          </a:bodyPr>
          <a:lstStyle/>
          <a:p>
            <a:pPr marL="285750" indent="-285750">
              <a:buFont typeface="Wingdings" panose="05000000000000000000" pitchFamily="2" charset="2"/>
              <a:buChar char="v"/>
            </a:pPr>
            <a:r>
              <a:rPr lang="en-GB" sz="1600" dirty="0" err="1" smtClean="0"/>
              <a:t>Coordinaci</a:t>
            </a:r>
            <a:r>
              <a:rPr lang="es-ES_tradnl" sz="1600" dirty="0" err="1"/>
              <a:t>ó</a:t>
            </a:r>
            <a:r>
              <a:rPr lang="en-GB" sz="1600" dirty="0" smtClean="0"/>
              <a:t>n con SDGR-CC, IDEAM, EAB.</a:t>
            </a:r>
            <a:endParaRPr lang="es-CO" sz="1600" dirty="0"/>
          </a:p>
        </p:txBody>
      </p:sp>
      <p:sp>
        <p:nvSpPr>
          <p:cNvPr id="11" name="CuadroTexto 10"/>
          <p:cNvSpPr txBox="1"/>
          <p:nvPr/>
        </p:nvSpPr>
        <p:spPr>
          <a:xfrm>
            <a:off x="4535996" y="1856483"/>
            <a:ext cx="4608004" cy="584775"/>
          </a:xfrm>
          <a:prstGeom prst="rect">
            <a:avLst/>
          </a:prstGeom>
          <a:noFill/>
        </p:spPr>
        <p:txBody>
          <a:bodyPr wrap="square" rtlCol="0">
            <a:spAutoFit/>
          </a:bodyPr>
          <a:lstStyle/>
          <a:p>
            <a:pPr marL="285750" indent="-285750">
              <a:buFont typeface="Wingdings" panose="05000000000000000000" pitchFamily="2" charset="2"/>
              <a:buChar char="v"/>
            </a:pPr>
            <a:r>
              <a:rPr lang="en-GB" sz="1600" dirty="0" err="1" smtClean="0"/>
              <a:t>Respuesta</a:t>
            </a:r>
            <a:r>
              <a:rPr lang="en-GB" sz="1600" dirty="0" smtClean="0"/>
              <a:t> </a:t>
            </a:r>
            <a:r>
              <a:rPr lang="en-GB" sz="1600" dirty="0" err="1" smtClean="0"/>
              <a:t>oportuna</a:t>
            </a:r>
            <a:r>
              <a:rPr lang="en-GB" sz="1600" dirty="0" smtClean="0"/>
              <a:t> a </a:t>
            </a:r>
            <a:r>
              <a:rPr lang="en-GB" sz="1600" dirty="0" err="1" smtClean="0"/>
              <a:t>eventos</a:t>
            </a:r>
            <a:r>
              <a:rPr lang="en-GB" sz="1600" dirty="0" smtClean="0"/>
              <a:t> de </a:t>
            </a:r>
            <a:r>
              <a:rPr lang="en-GB" sz="1600" dirty="0" err="1" smtClean="0"/>
              <a:t>búsqueda</a:t>
            </a:r>
            <a:r>
              <a:rPr lang="en-GB" sz="1600" dirty="0" smtClean="0"/>
              <a:t> y </a:t>
            </a:r>
            <a:r>
              <a:rPr lang="en-GB" sz="1600" dirty="0" err="1" smtClean="0"/>
              <a:t>rescate</a:t>
            </a:r>
            <a:r>
              <a:rPr lang="en-GB" sz="1600" dirty="0" smtClean="0"/>
              <a:t>.</a:t>
            </a:r>
            <a:endParaRPr lang="es-CO" sz="1600" dirty="0"/>
          </a:p>
        </p:txBody>
      </p:sp>
      <p:sp>
        <p:nvSpPr>
          <p:cNvPr id="13" name="CuadroTexto 12"/>
          <p:cNvSpPr txBox="1"/>
          <p:nvPr/>
        </p:nvSpPr>
        <p:spPr>
          <a:xfrm>
            <a:off x="0" y="2371808"/>
            <a:ext cx="5508612" cy="338554"/>
          </a:xfrm>
          <a:prstGeom prst="rect">
            <a:avLst/>
          </a:prstGeom>
          <a:noFill/>
        </p:spPr>
        <p:txBody>
          <a:bodyPr wrap="square" rtlCol="0">
            <a:spAutoFit/>
          </a:bodyPr>
          <a:lstStyle/>
          <a:p>
            <a:pPr marL="285750" indent="-285750">
              <a:buFont typeface="Wingdings" panose="05000000000000000000" pitchFamily="2" charset="2"/>
              <a:buChar char="v"/>
            </a:pPr>
            <a:r>
              <a:rPr lang="en-GB" sz="1600" dirty="0" err="1" smtClean="0"/>
              <a:t>Optimizar</a:t>
            </a:r>
            <a:r>
              <a:rPr lang="en-GB" sz="1600" dirty="0" smtClean="0"/>
              <a:t> </a:t>
            </a:r>
            <a:r>
              <a:rPr lang="en-GB" sz="1600" dirty="0" err="1" smtClean="0"/>
              <a:t>uso</a:t>
            </a:r>
            <a:r>
              <a:rPr lang="en-GB" sz="1600" dirty="0" smtClean="0"/>
              <a:t> de </a:t>
            </a:r>
            <a:r>
              <a:rPr lang="en-GB" sz="1600" dirty="0" err="1" smtClean="0"/>
              <a:t>recursos</a:t>
            </a:r>
            <a:r>
              <a:rPr lang="en-GB" sz="1600" dirty="0" smtClean="0"/>
              <a:t>.</a:t>
            </a:r>
            <a:endParaRPr lang="es-CO" sz="1600" dirty="0"/>
          </a:p>
        </p:txBody>
      </p:sp>
      <p:pic>
        <p:nvPicPr>
          <p:cNvPr id="14" name="Imagen 13"/>
          <p:cNvPicPr/>
          <p:nvPr/>
        </p:nvPicPr>
        <p:blipFill rotWithShape="1">
          <a:blip r:embed="rId2">
            <a:extLst>
              <a:ext uri="{28A0092B-C50C-407E-A947-70E740481C1C}">
                <a14:useLocalDpi xmlns:a14="http://schemas.microsoft.com/office/drawing/2010/main" val="0"/>
              </a:ext>
            </a:extLst>
          </a:blip>
          <a:srcRect b="14946"/>
          <a:stretch/>
        </p:blipFill>
        <p:spPr bwMode="auto">
          <a:xfrm>
            <a:off x="4783012" y="3225687"/>
            <a:ext cx="3934460" cy="2523490"/>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4363325" y="5756819"/>
            <a:ext cx="4572000" cy="261610"/>
          </a:xfrm>
          <a:prstGeom prst="rect">
            <a:avLst/>
          </a:prstGeom>
        </p:spPr>
        <p:txBody>
          <a:bodyPr>
            <a:spAutoFit/>
          </a:bodyPr>
          <a:lstStyle/>
          <a:p>
            <a:pPr algn="ctr">
              <a:spcAft>
                <a:spcPts val="0"/>
              </a:spcAft>
            </a:pPr>
            <a:r>
              <a:rPr lang="es-ES_tradnl" sz="1100" i="1" dirty="0">
                <a:solidFill>
                  <a:srgbClr val="419FE2"/>
                </a:solidFill>
                <a:ea typeface="Calibri" panose="020F0502020204030204" pitchFamily="34" charset="0"/>
                <a:cs typeface="Times New Roman" panose="02020603050405020304" pitchFamily="18" charset="0"/>
              </a:rPr>
              <a:t>Tronzado de individuo arbóreo – Vía a la Calera. Marzo 2016</a:t>
            </a:r>
            <a:endParaRPr lang="es-CO" sz="1100" i="1" dirty="0">
              <a:solidFill>
                <a:srgbClr val="419FE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6639714"/>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Título 1"/>
          <p:cNvSpPr txBox="1">
            <a:spLocks/>
          </p:cNvSpPr>
          <p:nvPr/>
        </p:nvSpPr>
        <p:spPr bwMode="auto">
          <a:xfrm>
            <a:off x="-241822" y="115975"/>
            <a:ext cx="914045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Preparación SDIS</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12" name="CuadroTexto 11"/>
          <p:cNvSpPr txBox="1"/>
          <p:nvPr/>
        </p:nvSpPr>
        <p:spPr>
          <a:xfrm>
            <a:off x="198029" y="1028300"/>
            <a:ext cx="7242688" cy="400110"/>
          </a:xfrm>
          <a:prstGeom prst="rect">
            <a:avLst/>
          </a:prstGeom>
          <a:noFill/>
        </p:spPr>
        <p:txBody>
          <a:bodyPr wrap="none" rtlCol="0">
            <a:spAutoFit/>
          </a:bodyPr>
          <a:lstStyle/>
          <a:p>
            <a:r>
              <a:rPr lang="es-ES" sz="2000" b="1" dirty="0" smtClean="0">
                <a:solidFill>
                  <a:srgbClr val="0070C0"/>
                </a:solidFill>
              </a:rPr>
              <a:t>Plan Ola Invernal Secretaria Distrital de Integración Social</a:t>
            </a:r>
            <a:endParaRPr lang="es-ES" sz="2000" b="1" dirty="0">
              <a:solidFill>
                <a:srgbClr val="0070C0"/>
              </a:solidFill>
            </a:endParaRPr>
          </a:p>
        </p:txBody>
      </p:sp>
      <p:pic>
        <p:nvPicPr>
          <p:cNvPr id="5122" name="Picture 2" descr="Resultado de imagen para emergencias S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404" y="2505805"/>
            <a:ext cx="4621224" cy="346591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250314" y="1528373"/>
            <a:ext cx="7418030"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err="1" smtClean="0"/>
              <a:t>Disponibilidad</a:t>
            </a:r>
            <a:r>
              <a:rPr lang="en-GB" sz="1600" dirty="0" smtClean="0"/>
              <a:t> de 2.335 personas en 582 </a:t>
            </a:r>
            <a:r>
              <a:rPr lang="en-GB" sz="1600" dirty="0" err="1" smtClean="0"/>
              <a:t>grupos</a:t>
            </a:r>
            <a:r>
              <a:rPr lang="en-GB" sz="1600" dirty="0" smtClean="0"/>
              <a:t>.</a:t>
            </a:r>
            <a:endParaRPr lang="es-CO" sz="1600" dirty="0"/>
          </a:p>
        </p:txBody>
      </p:sp>
      <p:sp>
        <p:nvSpPr>
          <p:cNvPr id="9" name="CuadroTexto 8"/>
          <p:cNvSpPr txBox="1"/>
          <p:nvPr/>
        </p:nvSpPr>
        <p:spPr>
          <a:xfrm>
            <a:off x="250314" y="1938277"/>
            <a:ext cx="8570158"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err="1" smtClean="0"/>
              <a:t>Alistamiento</a:t>
            </a:r>
            <a:r>
              <a:rPr lang="en-GB" sz="1600" dirty="0" smtClean="0"/>
              <a:t> para la </a:t>
            </a:r>
            <a:r>
              <a:rPr lang="en-GB" sz="1600" dirty="0" err="1" smtClean="0"/>
              <a:t>identificaci</a:t>
            </a:r>
            <a:r>
              <a:rPr lang="es-ES_tradnl" sz="1600" dirty="0" err="1" smtClean="0"/>
              <a:t>ó</a:t>
            </a:r>
            <a:r>
              <a:rPr lang="en-GB" sz="1600" dirty="0"/>
              <a:t>n</a:t>
            </a:r>
            <a:r>
              <a:rPr lang="en-GB" sz="1600" dirty="0" smtClean="0"/>
              <a:t> de </a:t>
            </a:r>
            <a:r>
              <a:rPr lang="en-GB" sz="1600" dirty="0" err="1" smtClean="0"/>
              <a:t>poblaci</a:t>
            </a:r>
            <a:r>
              <a:rPr lang="es-ES_tradnl" sz="1600" dirty="0" err="1" smtClean="0"/>
              <a:t>ó</a:t>
            </a:r>
            <a:r>
              <a:rPr lang="en-GB" sz="1600" dirty="0"/>
              <a:t>n</a:t>
            </a:r>
            <a:r>
              <a:rPr lang="en-GB" sz="1600" dirty="0" smtClean="0"/>
              <a:t> </a:t>
            </a:r>
            <a:r>
              <a:rPr lang="en-GB" sz="1600" dirty="0" err="1" smtClean="0"/>
              <a:t>afectada</a:t>
            </a:r>
            <a:r>
              <a:rPr lang="en-GB" sz="1600" dirty="0" smtClean="0"/>
              <a:t> (F04, F05 y F06).</a:t>
            </a:r>
            <a:endParaRPr lang="es-CO" sz="1600" dirty="0"/>
          </a:p>
        </p:txBody>
      </p:sp>
      <p:graphicFrame>
        <p:nvGraphicFramePr>
          <p:cNvPr id="2" name="Tabla 1"/>
          <p:cNvGraphicFramePr>
            <a:graphicFrameLocks noGrp="1"/>
          </p:cNvGraphicFramePr>
          <p:nvPr>
            <p:extLst>
              <p:ext uri="{D42A27DB-BD31-4B8C-83A1-F6EECF244321}">
                <p14:modId xmlns:p14="http://schemas.microsoft.com/office/powerpoint/2010/main" val="2474216325"/>
              </p:ext>
            </p:extLst>
          </p:nvPr>
        </p:nvGraphicFramePr>
        <p:xfrm>
          <a:off x="253762" y="2636912"/>
          <a:ext cx="3777615" cy="2987040"/>
        </p:xfrm>
        <a:graphic>
          <a:graphicData uri="http://schemas.openxmlformats.org/drawingml/2006/table">
            <a:tbl>
              <a:tblPr firstRow="1" firstCol="1" bandRow="1">
                <a:tableStyleId>{00A15C55-8517-42AA-B614-E9B94910E393}</a:tableStyleId>
              </a:tblPr>
              <a:tblGrid>
                <a:gridCol w="2696845"/>
                <a:gridCol w="1080770"/>
              </a:tblGrid>
              <a:tr h="0">
                <a:tc>
                  <a:txBody>
                    <a:bodyPr/>
                    <a:lstStyle/>
                    <a:p>
                      <a:pPr algn="ctr">
                        <a:spcAft>
                          <a:spcPts val="0"/>
                        </a:spcAft>
                      </a:pPr>
                      <a:r>
                        <a:rPr lang="es-ES_tradnl" sz="1400" dirty="0">
                          <a:effectLst/>
                          <a:latin typeface="Arial" panose="020B0604020202020204" pitchFamily="34" charset="0"/>
                          <a:cs typeface="Arial" panose="020B0604020202020204" pitchFamily="34" charset="0"/>
                        </a:rPr>
                        <a:t>RECURSO</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spcAft>
                          <a:spcPts val="0"/>
                        </a:spcAft>
                      </a:pPr>
                      <a:r>
                        <a:rPr lang="es-ES_tradnl" sz="1400">
                          <a:effectLst/>
                          <a:latin typeface="Arial" panose="020B0604020202020204" pitchFamily="34" charset="0"/>
                          <a:cs typeface="Arial" panose="020B0604020202020204" pitchFamily="34" charset="0"/>
                        </a:rPr>
                        <a:t>CANTIDAD</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Personal disponible (en 582 grupos)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2.335</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Botas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321</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Chalecos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214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Cascos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104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Guantes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264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Tapabocas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744</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marL="228600" indent="-228600" algn="just">
                        <a:spcAft>
                          <a:spcPts val="0"/>
                        </a:spcAft>
                        <a:tabLst>
                          <a:tab pos="228600" algn="l"/>
                          <a:tab pos="449580" algn="l"/>
                        </a:tabLst>
                      </a:pPr>
                      <a:r>
                        <a:rPr lang="es-ES_tradnl" sz="1400" b="0" dirty="0">
                          <a:effectLst/>
                          <a:latin typeface="Arial" panose="020B0604020202020204" pitchFamily="34" charset="0"/>
                          <a:cs typeface="Arial" panose="020B0604020202020204" pitchFamily="34" charset="0"/>
                        </a:rPr>
                        <a:t>Impermeables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211</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Megáfono</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16</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err="1">
                          <a:effectLst/>
                          <a:latin typeface="Arial" panose="020B0604020202020204" pitchFamily="34" charset="0"/>
                          <a:cs typeface="Arial" panose="020B0604020202020204" pitchFamily="34" charset="0"/>
                        </a:rPr>
                        <a:t>Monogafas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128</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Gorras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96</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Linternas manos libres</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a:effectLst/>
                          <a:latin typeface="Arial" panose="020B0604020202020204" pitchFamily="34" charset="0"/>
                          <a:cs typeface="Arial" panose="020B0604020202020204" pitchFamily="34" charset="0"/>
                        </a:rPr>
                        <a:t>82</a:t>
                      </a:r>
                      <a:endParaRPr lang="es-ES"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just">
                        <a:spcAft>
                          <a:spcPts val="0"/>
                        </a:spcAft>
                      </a:pPr>
                      <a:r>
                        <a:rPr lang="es-ES_tradnl" sz="1400" b="0" dirty="0">
                          <a:effectLst/>
                          <a:latin typeface="Arial" panose="020B0604020202020204" pitchFamily="34" charset="0"/>
                          <a:cs typeface="Arial" panose="020B0604020202020204" pitchFamily="34" charset="0"/>
                        </a:rPr>
                        <a:t>Linternas de mano</a:t>
                      </a:r>
                      <a:endParaRPr lang="es-ES"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ES_tradnl" sz="1400" dirty="0">
                          <a:effectLst/>
                          <a:latin typeface="Arial" panose="020B0604020202020204" pitchFamily="34" charset="0"/>
                          <a:cs typeface="Arial" panose="020B0604020202020204" pitchFamily="34" charset="0"/>
                        </a:rPr>
                        <a:t>47</a:t>
                      </a:r>
                      <a:endParaRPr lang="es-E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1840895465"/>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Título 1"/>
          <p:cNvSpPr txBox="1">
            <a:spLocks/>
          </p:cNvSpPr>
          <p:nvPr/>
        </p:nvSpPr>
        <p:spPr bwMode="auto">
          <a:xfrm>
            <a:off x="-608013" y="115887"/>
            <a:ext cx="97520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Preparación SDS</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12" name="CuadroTexto 11"/>
          <p:cNvSpPr txBox="1"/>
          <p:nvPr/>
        </p:nvSpPr>
        <p:spPr>
          <a:xfrm>
            <a:off x="147778" y="1124744"/>
            <a:ext cx="8744702" cy="400110"/>
          </a:xfrm>
          <a:prstGeom prst="rect">
            <a:avLst/>
          </a:prstGeom>
          <a:noFill/>
        </p:spPr>
        <p:txBody>
          <a:bodyPr wrap="none" rtlCol="0">
            <a:spAutoFit/>
          </a:bodyPr>
          <a:lstStyle/>
          <a:p>
            <a:r>
              <a:rPr lang="es-ES" sz="2000" b="1" dirty="0" smtClean="0">
                <a:solidFill>
                  <a:srgbClr val="0070C0"/>
                </a:solidFill>
              </a:rPr>
              <a:t>Plan de respuesta desde el Sector Salud por Oleada Invernal  - DUES</a:t>
            </a:r>
            <a:endParaRPr lang="es-ES" sz="2000" b="1" dirty="0">
              <a:solidFill>
                <a:srgbClr val="0070C0"/>
              </a:solidFill>
            </a:endParaRPr>
          </a:p>
        </p:txBody>
      </p:sp>
      <p:sp>
        <p:nvSpPr>
          <p:cNvPr id="6" name="CuadroTexto 5"/>
          <p:cNvSpPr txBox="1"/>
          <p:nvPr/>
        </p:nvSpPr>
        <p:spPr>
          <a:xfrm>
            <a:off x="399298" y="1628800"/>
            <a:ext cx="8744702" cy="1354217"/>
          </a:xfrm>
          <a:prstGeom prst="rect">
            <a:avLst/>
          </a:prstGeom>
          <a:noFill/>
        </p:spPr>
        <p:txBody>
          <a:bodyPr wrap="square" rtlCol="0">
            <a:spAutoFit/>
          </a:bodyPr>
          <a:lstStyle/>
          <a:p>
            <a:pPr marL="285750" indent="-285750">
              <a:buFont typeface="Arial" panose="020B0604020202020204" pitchFamily="34" charset="0"/>
              <a:buChar char="•"/>
            </a:pPr>
            <a:r>
              <a:rPr lang="en-GB" sz="1600" dirty="0" err="1" smtClean="0"/>
              <a:t>Disponibilidad</a:t>
            </a:r>
            <a:r>
              <a:rPr lang="en-GB" sz="1600" dirty="0" smtClean="0"/>
              <a:t> de 104 personas, 13 </a:t>
            </a:r>
            <a:r>
              <a:rPr lang="en-GB" sz="1600" dirty="0" err="1" smtClean="0"/>
              <a:t>Unidades</a:t>
            </a:r>
            <a:r>
              <a:rPr lang="en-GB" sz="1600" dirty="0" smtClean="0"/>
              <a:t> </a:t>
            </a:r>
            <a:r>
              <a:rPr lang="en-GB" sz="1600" dirty="0" err="1" smtClean="0"/>
              <a:t>Comando</a:t>
            </a:r>
            <a:r>
              <a:rPr lang="en-GB" sz="1600" dirty="0" smtClean="0"/>
              <a:t> de Sal</a:t>
            </a:r>
            <a:r>
              <a:rPr lang="es-ES_tradnl" sz="1600" dirty="0"/>
              <a:t>ú</a:t>
            </a:r>
            <a:r>
              <a:rPr lang="en-GB" sz="1600" dirty="0" smtClean="0"/>
              <a:t>d </a:t>
            </a:r>
            <a:r>
              <a:rPr lang="es-ES_tradnl" sz="1600" dirty="0"/>
              <a:t>P</a:t>
            </a:r>
            <a:r>
              <a:rPr lang="es-ES_tradnl" sz="1600" dirty="0" smtClean="0"/>
              <a:t>ública </a:t>
            </a:r>
            <a:r>
              <a:rPr lang="en-GB" sz="1600" dirty="0" smtClean="0"/>
              <a:t>Locales, </a:t>
            </a:r>
            <a:r>
              <a:rPr lang="es-ES_tradnl" sz="1600" dirty="0"/>
              <a:t>así </a:t>
            </a:r>
            <a:r>
              <a:rPr lang="en-GB" sz="1600" dirty="0" err="1" smtClean="0"/>
              <a:t>como</a:t>
            </a:r>
            <a:r>
              <a:rPr lang="en-GB" sz="1600" dirty="0" smtClean="0"/>
              <a:t> </a:t>
            </a:r>
            <a:r>
              <a:rPr lang="en-GB" sz="1600" dirty="0" err="1" smtClean="0"/>
              <a:t>ambulancias</a:t>
            </a:r>
            <a:r>
              <a:rPr lang="en-GB" sz="1600" dirty="0" smtClean="0"/>
              <a:t> </a:t>
            </a:r>
            <a:r>
              <a:rPr lang="es-ES_tradnl" sz="1600" dirty="0" smtClean="0"/>
              <a:t>Básicas y </a:t>
            </a:r>
            <a:r>
              <a:rPr lang="es-ES_tradnl" sz="1600" dirty="0" err="1" smtClean="0"/>
              <a:t>Medicalizadas</a:t>
            </a:r>
            <a:r>
              <a:rPr lang="es-ES_tradnl" sz="1600" dirty="0" smtClean="0"/>
              <a:t> de acuerdo a asignac</a:t>
            </a:r>
            <a:r>
              <a:rPr lang="es-ES_tradnl" sz="1600" dirty="0"/>
              <a:t>ión</a:t>
            </a:r>
            <a:r>
              <a:rPr lang="es-ES_tradnl" sz="1600" dirty="0" smtClean="0"/>
              <a:t> de servicio.</a:t>
            </a:r>
          </a:p>
          <a:p>
            <a:pPr marL="285750" indent="-285750">
              <a:buFont typeface="Arial" panose="020B0604020202020204" pitchFamily="34" charset="0"/>
              <a:buChar char="•"/>
            </a:pPr>
            <a:r>
              <a:rPr lang="es-ES_tradnl" sz="1600" dirty="0" smtClean="0"/>
              <a:t>CRUE.</a:t>
            </a:r>
          </a:p>
          <a:p>
            <a:pPr marL="285750" indent="-285750">
              <a:buFont typeface="Arial" panose="020B0604020202020204" pitchFamily="34" charset="0"/>
              <a:buChar char="•"/>
            </a:pPr>
            <a:r>
              <a:rPr lang="es-ES_tradnl" sz="1600" dirty="0" smtClean="0"/>
              <a:t>Red Distrital de Vigilancia en Salud Pública. </a:t>
            </a:r>
          </a:p>
          <a:p>
            <a:pPr marL="285750" indent="-285750">
              <a:buFont typeface="Arial" panose="020B0604020202020204" pitchFamily="34" charset="0"/>
              <a:buChar char="•"/>
            </a:pPr>
            <a:r>
              <a:rPr lang="es-ES_tradnl" sz="1600" dirty="0"/>
              <a:t>Red de prestación de Servicios de Salud por niveles de </a:t>
            </a:r>
            <a:r>
              <a:rPr lang="es-ES_tradnl" sz="1600" dirty="0" smtClean="0"/>
              <a:t>complejidad. </a:t>
            </a:r>
            <a:endParaRPr lang="es-CO" sz="1600"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028449" y="3198254"/>
            <a:ext cx="5486400" cy="2819400"/>
          </a:xfrm>
          <a:prstGeom prst="rect">
            <a:avLst/>
          </a:prstGeom>
          <a:noFill/>
          <a:ln>
            <a:solidFill>
              <a:schemeClr val="tx1"/>
            </a:solidFill>
          </a:ln>
        </p:spPr>
      </p:pic>
    </p:spTree>
    <p:extLst>
      <p:ext uri="{BB962C8B-B14F-4D97-AF65-F5344CB8AC3E}">
        <p14:creationId xmlns:p14="http://schemas.microsoft.com/office/powerpoint/2010/main" val="3331398275"/>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Título 1"/>
          <p:cNvSpPr txBox="1">
            <a:spLocks/>
          </p:cNvSpPr>
          <p:nvPr/>
        </p:nvSpPr>
        <p:spPr bwMode="auto">
          <a:xfrm>
            <a:off x="-608013" y="-96773"/>
            <a:ext cx="9644509"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Apoyo a la ejecución de los servicios de respuesta</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2" name="CuadroTexto 1"/>
          <p:cNvSpPr txBox="1"/>
          <p:nvPr/>
        </p:nvSpPr>
        <p:spPr>
          <a:xfrm>
            <a:off x="179512" y="1028541"/>
            <a:ext cx="2666114" cy="400110"/>
          </a:xfrm>
          <a:prstGeom prst="rect">
            <a:avLst/>
          </a:prstGeom>
          <a:noFill/>
        </p:spPr>
        <p:txBody>
          <a:bodyPr wrap="none" rtlCol="0">
            <a:spAutoFit/>
          </a:bodyPr>
          <a:lstStyle/>
          <a:p>
            <a:r>
              <a:rPr lang="es-ES" sz="2000" b="1" dirty="0" smtClean="0"/>
              <a:t>Convenios </a:t>
            </a:r>
            <a:r>
              <a:rPr lang="es-ES" sz="2000" b="1" dirty="0" err="1" smtClean="0"/>
              <a:t>Fondiger</a:t>
            </a:r>
            <a:endParaRPr lang="es-ES" sz="2000" b="1" dirty="0" smtClean="0"/>
          </a:p>
        </p:txBody>
      </p:sp>
      <p:graphicFrame>
        <p:nvGraphicFramePr>
          <p:cNvPr id="8" name="Tabla 7"/>
          <p:cNvGraphicFramePr>
            <a:graphicFrameLocks noGrp="1"/>
          </p:cNvGraphicFramePr>
          <p:nvPr>
            <p:extLst>
              <p:ext uri="{D42A27DB-BD31-4B8C-83A1-F6EECF244321}">
                <p14:modId xmlns:p14="http://schemas.microsoft.com/office/powerpoint/2010/main" val="1270478973"/>
              </p:ext>
            </p:extLst>
          </p:nvPr>
        </p:nvGraphicFramePr>
        <p:xfrm>
          <a:off x="193778" y="1467781"/>
          <a:ext cx="4104455" cy="3479794"/>
        </p:xfrm>
        <a:graphic>
          <a:graphicData uri="http://schemas.openxmlformats.org/drawingml/2006/table">
            <a:tbl>
              <a:tblPr firstRow="1" firstCol="1" bandRow="1">
                <a:tableStyleId>{C4B1156A-380E-4F78-BDF5-A606A8083BF9}</a:tableStyleId>
              </a:tblPr>
              <a:tblGrid>
                <a:gridCol w="2808311"/>
                <a:gridCol w="648072"/>
                <a:gridCol w="648072"/>
              </a:tblGrid>
              <a:tr h="222431">
                <a:tc>
                  <a:txBody>
                    <a:bodyPr/>
                    <a:lstStyle/>
                    <a:p>
                      <a:pPr algn="ctr">
                        <a:spcAft>
                          <a:spcPts val="0"/>
                        </a:spcAft>
                      </a:pPr>
                      <a:r>
                        <a:rPr lang="es-ES_tradnl" sz="1200" dirty="0">
                          <a:solidFill>
                            <a:schemeClr val="bg1"/>
                          </a:solidFill>
                          <a:effectLst/>
                          <a:latin typeface="Arial" panose="020B0604020202020204" pitchFamily="34" charset="0"/>
                          <a:cs typeface="Arial" panose="020B0604020202020204" pitchFamily="34" charset="0"/>
                        </a:rPr>
                        <a:t>RECURSO</a:t>
                      </a:r>
                      <a:endParaRPr lang="es-E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gridSpan="2">
                  <a:txBody>
                    <a:bodyPr/>
                    <a:lstStyle/>
                    <a:p>
                      <a:pPr algn="ctr">
                        <a:spcAft>
                          <a:spcPts val="0"/>
                        </a:spcAft>
                      </a:pPr>
                      <a:r>
                        <a:rPr lang="es-ES_tradnl" sz="1200" dirty="0">
                          <a:solidFill>
                            <a:schemeClr val="bg1"/>
                          </a:solidFill>
                          <a:effectLst/>
                          <a:latin typeface="Arial" panose="020B0604020202020204" pitchFamily="34" charset="0"/>
                          <a:cs typeface="Arial" panose="020B0604020202020204" pitchFamily="34" charset="0"/>
                        </a:rPr>
                        <a:t>CANTIDAD</a:t>
                      </a:r>
                      <a:endParaRPr lang="es-E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hMerge="1">
                  <a:txBody>
                    <a:bodyPr/>
                    <a:lstStyle/>
                    <a:p>
                      <a:endParaRPr lang="es-ES"/>
                    </a:p>
                  </a:txBody>
                  <a:tcPr/>
                </a:tc>
              </a:tr>
              <a:tr h="222431">
                <a:tc gridSpan="3">
                  <a:txBody>
                    <a:bodyPr/>
                    <a:lstStyle/>
                    <a:p>
                      <a:pPr algn="ctr">
                        <a:spcAft>
                          <a:spcPts val="0"/>
                        </a:spcAft>
                      </a:pPr>
                      <a:r>
                        <a:rPr lang="es-ES" sz="1200" b="1" dirty="0" smtClean="0">
                          <a:effectLst/>
                          <a:latin typeface="Arial" panose="020B0604020202020204" pitchFamily="34" charset="0"/>
                          <a:cs typeface="Arial" panose="020B0604020202020204" pitchFamily="34" charset="0"/>
                        </a:rPr>
                        <a:t>Convenio 330 / 2017  </a:t>
                      </a:r>
                      <a:r>
                        <a:rPr lang="es-ES" sz="1200" b="1" dirty="0">
                          <a:effectLst/>
                          <a:latin typeface="Arial" panose="020B0604020202020204" pitchFamily="34" charset="0"/>
                          <a:cs typeface="Arial" panose="020B0604020202020204" pitchFamily="34" charset="0"/>
                        </a:rPr>
                        <a:t>– Bomberos Voluntarios Bogotá</a:t>
                      </a:r>
                      <a:endParaRPr lang="es-E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hMerge="1">
                  <a:txBody>
                    <a:bodyPr/>
                    <a:lstStyle/>
                    <a:p>
                      <a:endParaRPr lang="es-ES"/>
                    </a:p>
                  </a:txBody>
                  <a:tcPr/>
                </a:tc>
                <a:tc hMerge="1">
                  <a:txBody>
                    <a:bodyPr/>
                    <a:lstStyle/>
                    <a:p>
                      <a:endParaRPr lang="es-ES"/>
                    </a:p>
                  </a:txBody>
                  <a:tcPr/>
                </a:tc>
              </a:tr>
              <a:tr h="234154">
                <a:tc>
                  <a:txBody>
                    <a:bodyPr/>
                    <a:lstStyle/>
                    <a:p>
                      <a:pPr algn="just">
                        <a:spcAft>
                          <a:spcPts val="0"/>
                        </a:spcAft>
                      </a:pPr>
                      <a:r>
                        <a:rPr lang="es-ES_tradnl" sz="1200" b="0" dirty="0">
                          <a:effectLst/>
                          <a:latin typeface="Arial" panose="020B0604020202020204" pitchFamily="34" charset="0"/>
                          <a:cs typeface="Arial" panose="020B0604020202020204" pitchFamily="34" charset="0"/>
                        </a:rPr>
                        <a:t>Vehículo de respuesta con dotación para respuesta inicial</a:t>
                      </a:r>
                      <a:endParaRPr lang="es-E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spcAft>
                          <a:spcPts val="0"/>
                        </a:spcAft>
                      </a:pPr>
                      <a:r>
                        <a:rPr lang="es-ES_tradnl" sz="1200" dirty="0">
                          <a:effectLst/>
                          <a:latin typeface="Arial" panose="020B0604020202020204" pitchFamily="34" charset="0"/>
                          <a:cs typeface="Arial" panose="020B0604020202020204" pitchFamily="34" charset="0"/>
                        </a:rPr>
                        <a:t>3</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s-ES"/>
                    </a:p>
                  </a:txBody>
                  <a:tcPr/>
                </a:tc>
              </a:tr>
              <a:tr h="222431">
                <a:tc>
                  <a:txBody>
                    <a:bodyPr/>
                    <a:lstStyle/>
                    <a:p>
                      <a:pPr algn="just">
                        <a:spcAft>
                          <a:spcPts val="0"/>
                        </a:spcAft>
                      </a:pPr>
                      <a:r>
                        <a:rPr lang="es-ES_tradnl" sz="1200" b="0" dirty="0" err="1" smtClean="0">
                          <a:effectLst/>
                          <a:latin typeface="Arial" panose="020B0604020202020204" pitchFamily="34" charset="0"/>
                          <a:cs typeface="Arial" panose="020B0604020202020204" pitchFamily="34" charset="0"/>
                        </a:rPr>
                        <a:t>Radioperador</a:t>
                      </a:r>
                      <a:r>
                        <a:rPr lang="es-ES_tradnl" sz="1200" b="0" dirty="0" smtClean="0">
                          <a:effectLst/>
                          <a:latin typeface="Arial" panose="020B0604020202020204" pitchFamily="34" charset="0"/>
                          <a:cs typeface="Arial" panose="020B0604020202020204" pitchFamily="34" charset="0"/>
                        </a:rPr>
                        <a:t> </a:t>
                      </a:r>
                      <a:endParaRPr lang="es-E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spcAft>
                          <a:spcPts val="0"/>
                        </a:spcAft>
                      </a:pPr>
                      <a:r>
                        <a:rPr lang="es-ES_tradnl" sz="1200">
                          <a:effectLst/>
                          <a:latin typeface="Arial" panose="020B0604020202020204" pitchFamily="34" charset="0"/>
                          <a:cs typeface="Arial" panose="020B0604020202020204" pitchFamily="34" charset="0"/>
                        </a:rPr>
                        <a:t>3</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s-ES"/>
                    </a:p>
                  </a:txBody>
                  <a:tcPr/>
                </a:tc>
              </a:tr>
              <a:tr h="222431">
                <a:tc>
                  <a:txBody>
                    <a:bodyPr/>
                    <a:lstStyle/>
                    <a:p>
                      <a:pPr algn="just">
                        <a:spcAft>
                          <a:spcPts val="0"/>
                        </a:spcAft>
                      </a:pPr>
                      <a:r>
                        <a:rPr lang="es-ES_tradnl" sz="1200" b="0" dirty="0">
                          <a:effectLst/>
                          <a:latin typeface="Arial" panose="020B0604020202020204" pitchFamily="34" charset="0"/>
                          <a:cs typeface="Arial" panose="020B0604020202020204" pitchFamily="34" charset="0"/>
                        </a:rPr>
                        <a:t>Tripulación (4 técnicos x turnos 8hrs)</a:t>
                      </a:r>
                      <a:endParaRPr lang="es-E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spcAft>
                          <a:spcPts val="0"/>
                        </a:spcAft>
                      </a:pPr>
                      <a:r>
                        <a:rPr lang="es-ES_tradnl" sz="1200">
                          <a:effectLst/>
                          <a:latin typeface="Arial" panose="020B0604020202020204" pitchFamily="34" charset="0"/>
                          <a:cs typeface="Arial" panose="020B0604020202020204" pitchFamily="34" charset="0"/>
                        </a:rPr>
                        <a:t>12</a:t>
                      </a:r>
                      <a:endParaRPr lang="es-ES"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s-ES"/>
                    </a:p>
                  </a:txBody>
                  <a:tcPr/>
                </a:tc>
              </a:tr>
              <a:tr h="222431">
                <a:tc gridSpan="3">
                  <a:txBody>
                    <a:bodyPr/>
                    <a:lstStyle/>
                    <a:p>
                      <a:pPr algn="ctr">
                        <a:spcAft>
                          <a:spcPts val="0"/>
                        </a:spcAft>
                      </a:pPr>
                      <a:r>
                        <a:rPr lang="es-ES" sz="1200" b="1" dirty="0" smtClean="0">
                          <a:effectLst/>
                          <a:latin typeface="Arial" panose="020B0604020202020204" pitchFamily="34" charset="0"/>
                          <a:cs typeface="Arial" panose="020B0604020202020204" pitchFamily="34" charset="0"/>
                        </a:rPr>
                        <a:t>Convenio 018 / 2017</a:t>
                      </a:r>
                      <a:r>
                        <a:rPr lang="es-ES" sz="1200" b="1" baseline="0" dirty="0" smtClean="0">
                          <a:effectLst/>
                          <a:latin typeface="Arial" panose="020B0604020202020204" pitchFamily="34" charset="0"/>
                          <a:cs typeface="Arial" panose="020B0604020202020204" pitchFamily="34" charset="0"/>
                        </a:rPr>
                        <a:t> </a:t>
                      </a:r>
                      <a:r>
                        <a:rPr lang="es-ES" sz="1200" b="1" dirty="0" smtClean="0">
                          <a:effectLst/>
                          <a:latin typeface="Arial" panose="020B0604020202020204" pitchFamily="34" charset="0"/>
                          <a:cs typeface="Arial" panose="020B0604020202020204" pitchFamily="34" charset="0"/>
                        </a:rPr>
                        <a:t>– </a:t>
                      </a:r>
                      <a:r>
                        <a:rPr lang="es-ES" sz="1200" b="1" dirty="0">
                          <a:effectLst/>
                          <a:latin typeface="Arial" panose="020B0604020202020204" pitchFamily="34" charset="0"/>
                          <a:cs typeface="Arial" panose="020B0604020202020204" pitchFamily="34" charset="0"/>
                        </a:rPr>
                        <a:t>Aguas Bogotá y EAB</a:t>
                      </a:r>
                      <a:endParaRPr lang="es-ES"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hMerge="1">
                  <a:txBody>
                    <a:bodyPr/>
                    <a:lstStyle/>
                    <a:p>
                      <a:endParaRPr lang="es-ES"/>
                    </a:p>
                  </a:txBody>
                  <a:tcPr/>
                </a:tc>
                <a:tc hMerge="1">
                  <a:txBody>
                    <a:bodyPr/>
                    <a:lstStyle/>
                    <a:p>
                      <a:endParaRPr lang="es-ES"/>
                    </a:p>
                  </a:txBody>
                  <a:tcPr/>
                </a:tc>
              </a:tr>
              <a:tr h="222431">
                <a:tc>
                  <a:txBody>
                    <a:bodyPr/>
                    <a:lstStyle/>
                    <a:p>
                      <a:pPr algn="ctr">
                        <a:spcAft>
                          <a:spcPts val="0"/>
                        </a:spcAft>
                      </a:pPr>
                      <a:r>
                        <a:rPr lang="es-ES" sz="1200" b="1" dirty="0" smtClean="0">
                          <a:effectLst/>
                          <a:latin typeface="Arial" panose="020B0604020202020204" pitchFamily="34" charset="0"/>
                          <a:ea typeface="Calibri" panose="020F0502020204030204" pitchFamily="34" charset="0"/>
                          <a:cs typeface="Times New Roman" panose="02020603050405020304" pitchFamily="18" charset="0"/>
                        </a:rPr>
                        <a:t>Recursos</a:t>
                      </a:r>
                      <a:endParaRPr lang="es-ES"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1" dirty="0" err="1" smtClean="0">
                          <a:effectLst/>
                          <a:latin typeface="Arial" panose="020B0604020202020204" pitchFamily="34" charset="0"/>
                          <a:ea typeface="Calibri" panose="020F0502020204030204" pitchFamily="34" charset="0"/>
                          <a:cs typeface="Times New Roman" panose="02020603050405020304" pitchFamily="18" charset="0"/>
                        </a:rPr>
                        <a:t>Sep</a:t>
                      </a:r>
                      <a:endParaRPr lang="es-ES"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1" dirty="0" smtClean="0">
                          <a:effectLst/>
                          <a:latin typeface="Arial" panose="020B0604020202020204" pitchFamily="34" charset="0"/>
                          <a:ea typeface="Calibri" panose="020F0502020204030204" pitchFamily="34" charset="0"/>
                          <a:cs typeface="Times New Roman" panose="02020603050405020304" pitchFamily="18" charset="0"/>
                        </a:rPr>
                        <a:t>Oct</a:t>
                      </a:r>
                      <a:endParaRPr lang="es-ES" sz="12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Cargadores Frontales</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2</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1</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Retroexcavadoras Tipo Oruga</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0</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0</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Retroexcavadoras Tipo Pajarita</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3</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1</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dirty="0" err="1">
                          <a:effectLst/>
                          <a:latin typeface="Arial" panose="020B0604020202020204" pitchFamily="34" charset="0"/>
                          <a:ea typeface="Times New Roman" panose="02020603050405020304" pitchFamily="18" charset="0"/>
                          <a:cs typeface="Arial" panose="020B0604020202020204" pitchFamily="34" charset="0"/>
                        </a:rPr>
                        <a:t>Minicargadores</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4</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2</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Volquetas Sencillas</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2</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2</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Camabajas</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2</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2</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Volquetas Doble troque</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11</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11</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Operarios</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a:effectLst/>
                          <a:latin typeface="Arial" panose="020B0604020202020204" pitchFamily="34" charset="0"/>
                          <a:ea typeface="Times New Roman" panose="02020603050405020304" pitchFamily="18" charset="0"/>
                          <a:cs typeface="Arial" panose="020B0604020202020204" pitchFamily="34" charset="0"/>
                        </a:rPr>
                        <a:t>163</a:t>
                      </a:r>
                      <a:endParaRPr lang="es-ES" sz="1200" b="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b="0" dirty="0">
                          <a:effectLst/>
                          <a:latin typeface="Arial" panose="020B0604020202020204" pitchFamily="34" charset="0"/>
                          <a:ea typeface="Times New Roman" panose="02020603050405020304" pitchFamily="18" charset="0"/>
                          <a:cs typeface="Arial" panose="020B0604020202020204" pitchFamily="34" charset="0"/>
                        </a:rPr>
                        <a:t>163</a:t>
                      </a:r>
                      <a:endParaRPr lang="es-ES" sz="12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51060305"/>
              </p:ext>
            </p:extLst>
          </p:nvPr>
        </p:nvGraphicFramePr>
        <p:xfrm>
          <a:off x="4788024" y="1493677"/>
          <a:ext cx="4089783" cy="2367639"/>
        </p:xfrm>
        <a:graphic>
          <a:graphicData uri="http://schemas.openxmlformats.org/drawingml/2006/table">
            <a:tbl>
              <a:tblPr firstRow="1" firstCol="1" bandRow="1">
                <a:tableStyleId>{C4B1156A-380E-4F78-BDF5-A606A8083BF9}</a:tableStyleId>
              </a:tblPr>
              <a:tblGrid>
                <a:gridCol w="2793639"/>
                <a:gridCol w="1296144"/>
              </a:tblGrid>
              <a:tr h="222431">
                <a:tc>
                  <a:txBody>
                    <a:bodyPr/>
                    <a:lstStyle/>
                    <a:p>
                      <a:pPr algn="ctr">
                        <a:spcAft>
                          <a:spcPts val="0"/>
                        </a:spcAft>
                      </a:pPr>
                      <a:r>
                        <a:rPr lang="es-ES_tradnl" sz="1200" dirty="0">
                          <a:solidFill>
                            <a:schemeClr val="bg1"/>
                          </a:solidFill>
                          <a:effectLst/>
                          <a:latin typeface="Arial" panose="020B0604020202020204" pitchFamily="34" charset="0"/>
                          <a:cs typeface="Arial" panose="020B0604020202020204" pitchFamily="34" charset="0"/>
                        </a:rPr>
                        <a:t>RECURSO</a:t>
                      </a:r>
                      <a:endParaRPr lang="es-E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spcAft>
                          <a:spcPts val="0"/>
                        </a:spcAft>
                      </a:pPr>
                      <a:r>
                        <a:rPr lang="es-ES_tradnl" sz="1200" dirty="0">
                          <a:solidFill>
                            <a:schemeClr val="bg1"/>
                          </a:solidFill>
                          <a:effectLst/>
                          <a:latin typeface="Arial" panose="020B0604020202020204" pitchFamily="34" charset="0"/>
                          <a:cs typeface="Arial" panose="020B0604020202020204" pitchFamily="34" charset="0"/>
                        </a:rPr>
                        <a:t>CANTIDAD</a:t>
                      </a:r>
                      <a:endParaRPr lang="es-E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r>
              <a:tr h="222431">
                <a:tc gridSpan="2">
                  <a:txBody>
                    <a:bodyPr/>
                    <a:lstStyle/>
                    <a:p>
                      <a:pPr algn="ctr">
                        <a:spcAft>
                          <a:spcPts val="0"/>
                        </a:spcAft>
                      </a:pPr>
                      <a:r>
                        <a:rPr lang="es-ES" sz="1200" b="1" dirty="0" smtClean="0">
                          <a:effectLst/>
                          <a:latin typeface="Arial" panose="020B0604020202020204" pitchFamily="34" charset="0"/>
                          <a:cs typeface="Arial" panose="020B0604020202020204" pitchFamily="34" charset="0"/>
                        </a:rPr>
                        <a:t>Convenio 244 /</a:t>
                      </a:r>
                      <a:r>
                        <a:rPr lang="es-ES" sz="1200" b="1" baseline="0" dirty="0" smtClean="0">
                          <a:effectLst/>
                          <a:latin typeface="Arial" panose="020B0604020202020204" pitchFamily="34" charset="0"/>
                          <a:cs typeface="Arial" panose="020B0604020202020204" pitchFamily="34" charset="0"/>
                        </a:rPr>
                        <a:t> 2017</a:t>
                      </a:r>
                      <a:r>
                        <a:rPr lang="es-ES" sz="1200" b="1" dirty="0" smtClean="0">
                          <a:effectLst/>
                          <a:latin typeface="Arial" panose="020B0604020202020204" pitchFamily="34" charset="0"/>
                          <a:cs typeface="Arial" panose="020B0604020202020204" pitchFamily="34" charset="0"/>
                        </a:rPr>
                        <a:t>  </a:t>
                      </a:r>
                      <a:r>
                        <a:rPr lang="es-ES" sz="1200" b="1" dirty="0">
                          <a:effectLst/>
                          <a:latin typeface="Arial" panose="020B0604020202020204" pitchFamily="34" charset="0"/>
                          <a:cs typeface="Arial" panose="020B0604020202020204" pitchFamily="34" charset="0"/>
                        </a:rPr>
                        <a:t>– Cruz Roja Bogotá</a:t>
                      </a:r>
                      <a:endParaRPr lang="es-E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hMerge="1">
                  <a:txBody>
                    <a:bodyPr/>
                    <a:lstStyle/>
                    <a:p>
                      <a:endParaRPr lang="es-ES"/>
                    </a:p>
                  </a:txBody>
                  <a:tcPr/>
                </a:tc>
              </a:tr>
              <a:tr h="194181">
                <a:tc>
                  <a:txBody>
                    <a:bodyPr/>
                    <a:lstStyle/>
                    <a:p>
                      <a:pPr algn="just">
                        <a:spcAft>
                          <a:spcPts val="0"/>
                        </a:spcAft>
                      </a:pPr>
                      <a:r>
                        <a:rPr lang="es-ES_tradnl" sz="1200" b="0" dirty="0" smtClean="0">
                          <a:effectLst/>
                          <a:latin typeface="Arial" panose="020B0604020202020204" pitchFamily="34" charset="0"/>
                          <a:cs typeface="Arial" panose="020B0604020202020204" pitchFamily="34" charset="0"/>
                        </a:rPr>
                        <a:t>Vehículo de respuesta con dotación para respuesta inicial</a:t>
                      </a:r>
                      <a:endParaRPr lang="es-ES"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_tradnl" sz="1200" dirty="0" smtClean="0">
                          <a:effectLst/>
                          <a:latin typeface="Arial" panose="020B0604020202020204" pitchFamily="34" charset="0"/>
                          <a:cs typeface="Arial" panose="020B0604020202020204" pitchFamily="34" charset="0"/>
                        </a:rPr>
                        <a:t>1</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just">
                        <a:spcAft>
                          <a:spcPts val="0"/>
                        </a:spcAft>
                      </a:pPr>
                      <a:r>
                        <a:rPr lang="es-ES_tradnl" sz="1200" b="0" dirty="0" err="1" smtClean="0">
                          <a:effectLst/>
                          <a:latin typeface="Arial" panose="020B0604020202020204" pitchFamily="34" charset="0"/>
                          <a:cs typeface="Arial" panose="020B0604020202020204" pitchFamily="34" charset="0"/>
                        </a:rPr>
                        <a:t>Radioperador</a:t>
                      </a:r>
                      <a:r>
                        <a:rPr lang="es-ES_tradnl" sz="1200" b="0" dirty="0" smtClean="0">
                          <a:effectLst/>
                          <a:latin typeface="Arial" panose="020B0604020202020204" pitchFamily="34" charset="0"/>
                          <a:cs typeface="Arial" panose="020B0604020202020204" pitchFamily="34" charset="0"/>
                        </a:rPr>
                        <a:t> (1 x turnos 8hrs)</a:t>
                      </a:r>
                      <a:endParaRPr lang="es-ES"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_tradnl" sz="1200" dirty="0" smtClean="0">
                          <a:effectLst/>
                          <a:latin typeface="Arial" panose="020B0604020202020204" pitchFamily="34" charset="0"/>
                          <a:cs typeface="Arial" panose="020B0604020202020204" pitchFamily="34" charset="0"/>
                        </a:rPr>
                        <a:t>3</a:t>
                      </a:r>
                      <a:endParaRPr lang="es-E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just">
                        <a:spcAft>
                          <a:spcPts val="0"/>
                        </a:spcAft>
                      </a:pPr>
                      <a:r>
                        <a:rPr lang="es-ES_tradnl" sz="1200" b="0" dirty="0" smtClean="0">
                          <a:effectLst/>
                          <a:latin typeface="Arial" panose="020B0604020202020204" pitchFamily="34" charset="0"/>
                          <a:cs typeface="Arial" panose="020B0604020202020204" pitchFamily="34" charset="0"/>
                        </a:rPr>
                        <a:t>Tripulación (5 técnicos x turnos 8hrs)</a:t>
                      </a:r>
                      <a:endParaRPr lang="es-ES" sz="16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_tradnl" sz="1200">
                          <a:effectLst/>
                          <a:latin typeface="Arial" panose="020B0604020202020204" pitchFamily="34" charset="0"/>
                          <a:cs typeface="Arial" panose="020B0604020202020204" pitchFamily="34" charset="0"/>
                        </a:rPr>
                        <a:t>15</a:t>
                      </a:r>
                      <a:endParaRPr lang="es-E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gridSpan="2">
                  <a:txBody>
                    <a:bodyPr/>
                    <a:lstStyle/>
                    <a:p>
                      <a:pPr algn="ctr">
                        <a:spcAft>
                          <a:spcPts val="0"/>
                        </a:spcAft>
                      </a:pPr>
                      <a:r>
                        <a:rPr lang="es-ES" sz="1200" b="1" smtClean="0">
                          <a:effectLst/>
                          <a:latin typeface="Arial" panose="020B0604020202020204" pitchFamily="34" charset="0"/>
                          <a:cs typeface="Arial" panose="020B0604020202020204" pitchFamily="34" charset="0"/>
                        </a:rPr>
                        <a:t>Convenio 199 / 2017–  </a:t>
                      </a:r>
                      <a:r>
                        <a:rPr lang="es-ES" sz="1200" b="1" dirty="0" smtClean="0">
                          <a:effectLst/>
                          <a:latin typeface="Arial" panose="020B0604020202020204" pitchFamily="34" charset="0"/>
                          <a:cs typeface="Arial" panose="020B0604020202020204" pitchFamily="34" charset="0"/>
                        </a:rPr>
                        <a:t>Defensa Civil</a:t>
                      </a:r>
                      <a:endParaRPr lang="es-E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hMerge="1">
                  <a:txBody>
                    <a:bodyPr/>
                    <a:lstStyle/>
                    <a:p>
                      <a:endParaRPr lang="es-ES"/>
                    </a:p>
                  </a:txBody>
                  <a:tcPr/>
                </a:tc>
              </a:tr>
              <a:tr h="222431">
                <a:tc>
                  <a:txBody>
                    <a:bodyPr/>
                    <a:lstStyle/>
                    <a:p>
                      <a:pPr algn="just">
                        <a:spcAft>
                          <a:spcPts val="0"/>
                        </a:spcAft>
                      </a:pPr>
                      <a:r>
                        <a:rPr lang="es-ES_tradnl" sz="1200" b="0" dirty="0" smtClean="0">
                          <a:effectLst/>
                          <a:latin typeface="Arial" panose="020B0604020202020204" pitchFamily="34" charset="0"/>
                          <a:cs typeface="Arial" panose="020B0604020202020204" pitchFamily="34" charset="0"/>
                        </a:rPr>
                        <a:t>Vigías</a:t>
                      </a:r>
                      <a:endParaRPr lang="es-E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 sz="1200" dirty="0" smtClean="0">
                          <a:effectLst/>
                          <a:latin typeface="Arial" panose="020B0604020202020204" pitchFamily="34" charset="0"/>
                          <a:ea typeface="Calibri" panose="020F0502020204030204" pitchFamily="34" charset="0"/>
                          <a:cs typeface="Arial" panose="020B0604020202020204" pitchFamily="34" charset="0"/>
                        </a:rPr>
                        <a:t>8</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just">
                        <a:spcAft>
                          <a:spcPts val="0"/>
                        </a:spcAft>
                      </a:pPr>
                      <a:r>
                        <a:rPr lang="es-ES_tradnl" sz="1200" b="0" dirty="0" smtClean="0">
                          <a:effectLst/>
                          <a:latin typeface="Arial" panose="020B0604020202020204" pitchFamily="34" charset="0"/>
                          <a:cs typeface="Arial" panose="020B0604020202020204" pitchFamily="34" charset="0"/>
                        </a:rPr>
                        <a:t>Brigadas (8</a:t>
                      </a:r>
                      <a:r>
                        <a:rPr lang="es-ES_tradnl" sz="1200" b="0" baseline="0" dirty="0" smtClean="0">
                          <a:effectLst/>
                          <a:latin typeface="Arial" panose="020B0604020202020204" pitchFamily="34" charset="0"/>
                          <a:cs typeface="Arial" panose="020B0604020202020204" pitchFamily="34" charset="0"/>
                        </a:rPr>
                        <a:t> personas)</a:t>
                      </a:r>
                      <a:endParaRPr lang="es-E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_tradnl" sz="1200" dirty="0" smtClean="0">
                          <a:effectLst/>
                          <a:latin typeface="Arial" panose="020B0604020202020204" pitchFamily="34" charset="0"/>
                          <a:ea typeface="+mn-ea"/>
                          <a:cs typeface="Arial" panose="020B0604020202020204" pitchFamily="34" charset="0"/>
                        </a:rPr>
                        <a:t>4</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just">
                        <a:spcAft>
                          <a:spcPts val="0"/>
                        </a:spcAft>
                      </a:pPr>
                      <a:r>
                        <a:rPr lang="es-ES_tradnl" sz="1200" b="0" dirty="0" smtClean="0">
                          <a:effectLst/>
                          <a:latin typeface="Arial" panose="020B0604020202020204" pitchFamily="34" charset="0"/>
                          <a:cs typeface="Arial" panose="020B0604020202020204" pitchFamily="34" charset="0"/>
                        </a:rPr>
                        <a:t>Vehículo 4x4</a:t>
                      </a:r>
                      <a:endParaRPr lang="es-E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_tradnl" sz="1200" dirty="0" smtClean="0">
                          <a:effectLst/>
                          <a:latin typeface="Arial" panose="020B0604020202020204" pitchFamily="34" charset="0"/>
                          <a:ea typeface="+mn-ea"/>
                          <a:cs typeface="Arial" panose="020B0604020202020204" pitchFamily="34" charset="0"/>
                        </a:rPr>
                        <a:t>4</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22431">
                <a:tc>
                  <a:txBody>
                    <a:bodyPr/>
                    <a:lstStyle/>
                    <a:p>
                      <a:pPr algn="just">
                        <a:spcAft>
                          <a:spcPts val="0"/>
                        </a:spcAft>
                      </a:pPr>
                      <a:r>
                        <a:rPr lang="es-ES_tradnl" sz="1200" b="0" dirty="0" smtClean="0">
                          <a:effectLst/>
                          <a:latin typeface="Arial" panose="020B0604020202020204" pitchFamily="34" charset="0"/>
                          <a:cs typeface="Arial" panose="020B0604020202020204" pitchFamily="34" charset="0"/>
                        </a:rPr>
                        <a:t>Motocicleta</a:t>
                      </a:r>
                      <a:endParaRPr lang="es-ES" sz="1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s-ES_tradnl" sz="1200" dirty="0" smtClean="0">
                          <a:effectLst/>
                          <a:latin typeface="Arial" panose="020B0604020202020204" pitchFamily="34" charset="0"/>
                          <a:ea typeface="+mn-ea"/>
                          <a:cs typeface="Arial" panose="020B0604020202020204" pitchFamily="34" charset="0"/>
                        </a:rPr>
                        <a:t>4</a:t>
                      </a:r>
                      <a:endParaRPr lang="es-ES"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6689" t="12589"/>
          <a:stretch/>
        </p:blipFill>
        <p:spPr>
          <a:xfrm>
            <a:off x="5220072" y="4005064"/>
            <a:ext cx="3312368" cy="1952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209979"/>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11" name="Forma libre 10"/>
          <p:cNvSpPr/>
          <p:nvPr/>
        </p:nvSpPr>
        <p:spPr>
          <a:xfrm>
            <a:off x="70696"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a:solidFill>
                  <a:schemeClr val="bg1"/>
                </a:solidFill>
                <a:latin typeface="Arial" panose="020B0604020202020204" pitchFamily="34" charset="0"/>
                <a:cs typeface="Arial" panose="020B0604020202020204" pitchFamily="34" charset="0"/>
              </a:rPr>
              <a:t>8. </a:t>
            </a:r>
            <a:r>
              <a:rPr lang="es-ES" sz="4400" b="0" kern="1200" dirty="0" smtClean="0">
                <a:solidFill>
                  <a:schemeClr val="bg1"/>
                </a:solidFill>
                <a:latin typeface="Arial" panose="020B0604020202020204" pitchFamily="34" charset="0"/>
                <a:cs typeface="Arial" panose="020B0604020202020204" pitchFamily="34" charset="0"/>
              </a:rPr>
              <a:t>Respuesta </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671001"/>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ítulo 1"/>
          <p:cNvSpPr txBox="1">
            <a:spLocks/>
          </p:cNvSpPr>
          <p:nvPr/>
        </p:nvSpPr>
        <p:spPr bwMode="auto">
          <a:xfrm>
            <a:off x="-558800" y="115888"/>
            <a:ext cx="96837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endParaRPr lang="es-ES_tradnl" altLang="es-ES_tradnl" sz="3200" b="1">
              <a:solidFill>
                <a:schemeClr val="bg1"/>
              </a:solidFill>
              <a:latin typeface="Arial Rounded MT Bold" panose="020F0704030504030204" pitchFamily="34" charset="0"/>
              <a:ea typeface="Arial Rounded MT Bold" panose="020F0704030504030204" pitchFamily="34" charset="0"/>
              <a:cs typeface="Arial Rounded MT Bold" panose="020F0704030504030204" pitchFamily="34" charset="0"/>
            </a:endParaRPr>
          </a:p>
        </p:txBody>
      </p:sp>
      <p:sp>
        <p:nvSpPr>
          <p:cNvPr id="56324" name="Título 1"/>
          <p:cNvSpPr txBox="1">
            <a:spLocks/>
          </p:cNvSpPr>
          <p:nvPr/>
        </p:nvSpPr>
        <p:spPr bwMode="auto">
          <a:xfrm>
            <a:off x="0" y="74613"/>
            <a:ext cx="9036496"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Servicios de Respuesta</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graphicFrame>
        <p:nvGraphicFramePr>
          <p:cNvPr id="6" name="Tabla 1">
            <a:extLst>
              <a:ext uri="{FF2B5EF4-FFF2-40B4-BE49-F238E27FC236}">
                <a16:creationId xmlns="" xmlns:a16="http://schemas.microsoft.com/office/drawing/2014/main" id="{3F926AA2-41DD-48B9-AB2C-65E3CAC60484}"/>
              </a:ext>
            </a:extLst>
          </p:cNvPr>
          <p:cNvGraphicFramePr>
            <a:graphicFrameLocks noGrp="1"/>
          </p:cNvGraphicFramePr>
          <p:nvPr>
            <p:extLst>
              <p:ext uri="{D42A27DB-BD31-4B8C-83A1-F6EECF244321}">
                <p14:modId xmlns:p14="http://schemas.microsoft.com/office/powerpoint/2010/main" val="4125717428"/>
              </p:ext>
            </p:extLst>
          </p:nvPr>
        </p:nvGraphicFramePr>
        <p:xfrm>
          <a:off x="1781011" y="1267266"/>
          <a:ext cx="5581978" cy="4682014"/>
        </p:xfrm>
        <a:graphic>
          <a:graphicData uri="http://schemas.openxmlformats.org/drawingml/2006/table">
            <a:tbl>
              <a:tblPr firstRow="1" bandRow="1"/>
              <a:tblGrid>
                <a:gridCol w="1858266">
                  <a:extLst>
                    <a:ext uri="{9D8B030D-6E8A-4147-A177-3AD203B41FA5}">
                      <a16:colId xmlns="" xmlns:a16="http://schemas.microsoft.com/office/drawing/2014/main" val="549249009"/>
                    </a:ext>
                  </a:extLst>
                </a:gridCol>
                <a:gridCol w="232732">
                  <a:extLst>
                    <a:ext uri="{9D8B030D-6E8A-4147-A177-3AD203B41FA5}">
                      <a16:colId xmlns="" xmlns:a16="http://schemas.microsoft.com/office/drawing/2014/main" val="386604226"/>
                    </a:ext>
                  </a:extLst>
                </a:gridCol>
                <a:gridCol w="232732">
                  <a:extLst>
                    <a:ext uri="{9D8B030D-6E8A-4147-A177-3AD203B41FA5}">
                      <a16:colId xmlns="" xmlns:a16="http://schemas.microsoft.com/office/drawing/2014/main" val="1126536316"/>
                    </a:ext>
                  </a:extLst>
                </a:gridCol>
                <a:gridCol w="232732">
                  <a:extLst>
                    <a:ext uri="{9D8B030D-6E8A-4147-A177-3AD203B41FA5}">
                      <a16:colId xmlns="" xmlns:a16="http://schemas.microsoft.com/office/drawing/2014/main" val="3039451031"/>
                    </a:ext>
                  </a:extLst>
                </a:gridCol>
                <a:gridCol w="232732">
                  <a:extLst>
                    <a:ext uri="{9D8B030D-6E8A-4147-A177-3AD203B41FA5}">
                      <a16:colId xmlns="" xmlns:a16="http://schemas.microsoft.com/office/drawing/2014/main" val="3442164814"/>
                    </a:ext>
                  </a:extLst>
                </a:gridCol>
                <a:gridCol w="232732">
                  <a:extLst>
                    <a:ext uri="{9D8B030D-6E8A-4147-A177-3AD203B41FA5}">
                      <a16:colId xmlns="" xmlns:a16="http://schemas.microsoft.com/office/drawing/2014/main" val="3487382658"/>
                    </a:ext>
                  </a:extLst>
                </a:gridCol>
                <a:gridCol w="232732">
                  <a:extLst>
                    <a:ext uri="{9D8B030D-6E8A-4147-A177-3AD203B41FA5}">
                      <a16:colId xmlns="" xmlns:a16="http://schemas.microsoft.com/office/drawing/2014/main" val="4232821963"/>
                    </a:ext>
                  </a:extLst>
                </a:gridCol>
                <a:gridCol w="232732">
                  <a:extLst>
                    <a:ext uri="{9D8B030D-6E8A-4147-A177-3AD203B41FA5}">
                      <a16:colId xmlns="" xmlns:a16="http://schemas.microsoft.com/office/drawing/2014/main" val="2478122315"/>
                    </a:ext>
                  </a:extLst>
                </a:gridCol>
                <a:gridCol w="232732">
                  <a:extLst>
                    <a:ext uri="{9D8B030D-6E8A-4147-A177-3AD203B41FA5}">
                      <a16:colId xmlns="" xmlns:a16="http://schemas.microsoft.com/office/drawing/2014/main" val="4020763589"/>
                    </a:ext>
                  </a:extLst>
                </a:gridCol>
                <a:gridCol w="232732">
                  <a:extLst>
                    <a:ext uri="{9D8B030D-6E8A-4147-A177-3AD203B41FA5}">
                      <a16:colId xmlns="" xmlns:a16="http://schemas.microsoft.com/office/drawing/2014/main" val="2540835263"/>
                    </a:ext>
                  </a:extLst>
                </a:gridCol>
                <a:gridCol w="232732">
                  <a:extLst>
                    <a:ext uri="{9D8B030D-6E8A-4147-A177-3AD203B41FA5}">
                      <a16:colId xmlns="" xmlns:a16="http://schemas.microsoft.com/office/drawing/2014/main" val="770944539"/>
                    </a:ext>
                  </a:extLst>
                </a:gridCol>
                <a:gridCol w="232732">
                  <a:extLst>
                    <a:ext uri="{9D8B030D-6E8A-4147-A177-3AD203B41FA5}">
                      <a16:colId xmlns="" xmlns:a16="http://schemas.microsoft.com/office/drawing/2014/main" val="2656289713"/>
                    </a:ext>
                  </a:extLst>
                </a:gridCol>
                <a:gridCol w="232732">
                  <a:extLst>
                    <a:ext uri="{9D8B030D-6E8A-4147-A177-3AD203B41FA5}">
                      <a16:colId xmlns="" xmlns:a16="http://schemas.microsoft.com/office/drawing/2014/main" val="337627713"/>
                    </a:ext>
                  </a:extLst>
                </a:gridCol>
                <a:gridCol w="232732">
                  <a:extLst>
                    <a:ext uri="{9D8B030D-6E8A-4147-A177-3AD203B41FA5}">
                      <a16:colId xmlns="" xmlns:a16="http://schemas.microsoft.com/office/drawing/2014/main" val="3326294267"/>
                    </a:ext>
                  </a:extLst>
                </a:gridCol>
                <a:gridCol w="232732">
                  <a:extLst>
                    <a:ext uri="{9D8B030D-6E8A-4147-A177-3AD203B41FA5}">
                      <a16:colId xmlns="" xmlns:a16="http://schemas.microsoft.com/office/drawing/2014/main" val="2337326448"/>
                    </a:ext>
                  </a:extLst>
                </a:gridCol>
                <a:gridCol w="232732">
                  <a:extLst>
                    <a:ext uri="{9D8B030D-6E8A-4147-A177-3AD203B41FA5}">
                      <a16:colId xmlns="" xmlns:a16="http://schemas.microsoft.com/office/drawing/2014/main" val="1968786250"/>
                    </a:ext>
                  </a:extLst>
                </a:gridCol>
                <a:gridCol w="232732">
                  <a:extLst>
                    <a:ext uri="{9D8B030D-6E8A-4147-A177-3AD203B41FA5}">
                      <a16:colId xmlns="" xmlns:a16="http://schemas.microsoft.com/office/drawing/2014/main" val="4065453083"/>
                    </a:ext>
                  </a:extLst>
                </a:gridCol>
              </a:tblGrid>
              <a:tr h="144016">
                <a:tc rowSpan="3">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lnSpc>
                          <a:spcPts val="1100"/>
                        </a:lnSpc>
                        <a:spcAft>
                          <a:spcPts val="0"/>
                        </a:spcAft>
                      </a:pPr>
                      <a:r>
                        <a:rPr lang="es-ES" sz="1100" dirty="0" smtClean="0">
                          <a:effectLst/>
                          <a:latin typeface="Arial" panose="020B0604020202020204" pitchFamily="34" charset="0"/>
                          <a:cs typeface="Arial" panose="020B0604020202020204" pitchFamily="34" charset="0"/>
                        </a:rPr>
                        <a:t>Entidades </a:t>
                      </a:r>
                      <a:r>
                        <a:rPr lang="es-ES" sz="1100" dirty="0">
                          <a:effectLst/>
                          <a:latin typeface="Arial" panose="020B0604020202020204" pitchFamily="34" charset="0"/>
                          <a:cs typeface="Arial" panose="020B0604020202020204" pitchFamily="34" charset="0"/>
                        </a:rPr>
                        <a:t>Distritales</a:t>
                      </a:r>
                    </a:p>
                    <a:p>
                      <a:pPr algn="ctr">
                        <a:lnSpc>
                          <a:spcPts val="1100"/>
                        </a:lnSpc>
                        <a:spcAft>
                          <a:spcPts val="0"/>
                        </a:spcAft>
                      </a:pPr>
                      <a:r>
                        <a:rPr lang="es-ES" sz="1100" dirty="0">
                          <a:effectLst/>
                          <a:latin typeface="Arial" panose="020B0604020202020204" pitchFamily="34" charset="0"/>
                          <a:cs typeface="Arial" panose="020B0604020202020204" pitchFamily="34" charset="0"/>
                        </a:rPr>
                        <a:t>Ejecutoras de la Respuesta a </a:t>
                      </a:r>
                      <a:r>
                        <a:rPr lang="es-ES" sz="1100" dirty="0" smtClean="0">
                          <a:effectLst/>
                          <a:latin typeface="Arial" panose="020B0604020202020204" pitchFamily="34" charset="0"/>
                          <a:cs typeface="Arial" panose="020B0604020202020204" pitchFamily="34" charset="0"/>
                        </a:rPr>
                        <a:t>Emergencias</a:t>
                      </a:r>
                      <a:endParaRPr lang="es-E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16">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s-ES" sz="1200" dirty="0">
                          <a:effectLst/>
                          <a:latin typeface="Arial" panose="020B0604020202020204" pitchFamily="34" charset="0"/>
                          <a:cs typeface="Arial" panose="020B0604020202020204" pitchFamily="34" charset="0"/>
                        </a:rPr>
                        <a:t>Servicios de Respuesta</a:t>
                      </a:r>
                      <a:endPar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 xmlns:a16="http://schemas.microsoft.com/office/drawing/2014/main" val="2025909986"/>
                  </a:ext>
                </a:extLst>
              </a:tr>
              <a:tr h="136509">
                <a:tc vMerge="1">
                  <a:txBody>
                    <a:bodyPr/>
                    <a:lstStyle/>
                    <a:p>
                      <a:endParaRPr lang="es-ES"/>
                    </a:p>
                  </a:txBody>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2</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3</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4</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5</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6</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7</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8</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9</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10</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11</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12</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13</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14</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15</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16</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909787">
                <a:tc vMerge="1">
                  <a:txBody>
                    <a:bodyPr/>
                    <a:lstStyle/>
                    <a:p>
                      <a:endParaRPr lang="es-CO" dirty="0"/>
                    </a:p>
                  </a:txBody>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Accesibilidad y transporte</a:t>
                      </a:r>
                    </a:p>
                  </a:txBody>
                  <a:tcPr marL="9525" marR="9525" marT="9525" marB="0" vert="vert270" anchor="ctr">
                    <a:lnL w="381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Salud</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Búsqueda y</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rescate</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Extinción de</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incendios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Manejo de materiales y/o residuos peligrosos </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smtClean="0">
                          <a:solidFill>
                            <a:srgbClr val="000000"/>
                          </a:solidFill>
                          <a:effectLst/>
                          <a:latin typeface="Arial" panose="020B0604020202020204" pitchFamily="34" charset="0"/>
                          <a:cs typeface="Arial" panose="020B0604020202020204" pitchFamily="34" charset="0"/>
                        </a:rPr>
                        <a:t>Evacuación asistida</a:t>
                      </a: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Ayuda</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humanitaria </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Alojamientos </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temporales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Agua potable</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Energía y gas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Telecomunicaciones para la comunidad</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Restablecimiento de contactos familiares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Saneamiento básico</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Manejo de escombros y residuos vegetales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Manejo de</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cadáveres  </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Seguridad y</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convivencia</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4183112081"/>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Secretaría Distrital de Ambiente</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3311043990"/>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Secretaría Distrital de Gobierno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AEFF7"/>
                    </a:solidFill>
                  </a:tcPr>
                </a:tc>
                <a:extLst>
                  <a:ext uri="{0D108BD9-81ED-4DB2-BD59-A6C34878D82A}">
                    <a16:rowId xmlns="" xmlns:a16="http://schemas.microsoft.com/office/drawing/2014/main" val="2762609300"/>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Secretaría Distrital de Hábitat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marL="0" marR="0" indent="0" algn="ctr" defTabSz="774040" rtl="0" eaLnBrk="1" fontAlgn="ctr" latinLnBrk="0" hangingPunct="1">
                        <a:lnSpc>
                          <a:spcPts val="1100"/>
                        </a:lnSpc>
                        <a:spcBef>
                          <a:spcPts val="0"/>
                        </a:spcBef>
                        <a:spcAft>
                          <a:spcPts val="0"/>
                        </a:spcAft>
                        <a:buClrTx/>
                        <a:buSzTx/>
                        <a:buFontTx/>
                        <a:buNone/>
                        <a:tabLst/>
                        <a:defRPr/>
                      </a:pPr>
                      <a:r>
                        <a:rPr lang="es-CO" sz="700" b="0" i="0" u="none" strike="noStrike" dirty="0">
                          <a:solidFill>
                            <a:srgbClr val="000000"/>
                          </a:solidFill>
                          <a:effectLst/>
                          <a:latin typeface="Arial" panose="020B0604020202020204" pitchFamily="34" charset="0"/>
                          <a:cs typeface="Arial" panose="020B0604020202020204" pitchFamily="34" charset="0"/>
                        </a:rPr>
                        <a:t> </a:t>
                      </a:r>
                      <a:r>
                        <a:rPr lang="es-CO" sz="700" b="0" i="0" u="none" strike="noStrike" dirty="0" smtClean="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marL="0" marR="0" indent="0" algn="ctr" defTabSz="774040" rtl="0" eaLnBrk="1" fontAlgn="ctr" latinLnBrk="0" hangingPunct="1">
                        <a:lnSpc>
                          <a:spcPts val="1100"/>
                        </a:lnSpc>
                        <a:spcBef>
                          <a:spcPts val="0"/>
                        </a:spcBef>
                        <a:spcAft>
                          <a:spcPts val="0"/>
                        </a:spcAft>
                        <a:buClrTx/>
                        <a:buSzTx/>
                        <a:buFontTx/>
                        <a:buNone/>
                        <a:tabLst/>
                        <a:defRPr/>
                      </a:pPr>
                      <a:r>
                        <a:rPr lang="es-CO" sz="700" b="0" i="0" u="none" strike="noStrike" dirty="0">
                          <a:solidFill>
                            <a:srgbClr val="000000"/>
                          </a:solidFill>
                          <a:effectLst/>
                          <a:latin typeface="Arial" panose="020B0604020202020204" pitchFamily="34" charset="0"/>
                          <a:cs typeface="Arial" panose="020B0604020202020204" pitchFamily="34" charset="0"/>
                        </a:rPr>
                        <a:t> </a:t>
                      </a:r>
                      <a:r>
                        <a:rPr lang="es-CO" sz="700" b="0" i="0" u="none" strike="noStrike" dirty="0" smtClean="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1673662421"/>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Secretaría Distrital de Integración Social</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smtClean="0">
                          <a:solidFill>
                            <a:srgbClr val="000000"/>
                          </a:solidFill>
                          <a:effectLst/>
                          <a:latin typeface="Arial" panose="020B0604020202020204" pitchFamily="34" charset="0"/>
                          <a:cs typeface="Arial" panose="020B0604020202020204" pitchFamily="34" charset="0"/>
                        </a:rPr>
                        <a:t>R</a:t>
                      </a: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smtClean="0">
                          <a:solidFill>
                            <a:schemeClr val="bg1"/>
                          </a:solidFill>
                          <a:effectLst/>
                          <a:latin typeface="Arial" panose="020B0604020202020204" pitchFamily="34" charset="0"/>
                          <a:cs typeface="Arial" panose="020B0604020202020204" pitchFamily="34" charset="0"/>
                        </a:rPr>
                        <a:t>RP</a:t>
                      </a:r>
                      <a:endParaRPr lang="es-CO" sz="7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880515664"/>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Secretaría Distrital de Movilidad</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smtClean="0">
                          <a:solidFill>
                            <a:schemeClr val="bg1"/>
                          </a:solidFill>
                          <a:effectLst/>
                          <a:latin typeface="Arial" panose="020B0604020202020204" pitchFamily="34" charset="0"/>
                          <a:cs typeface="Arial" panose="020B0604020202020204" pitchFamily="34" charset="0"/>
                        </a:rPr>
                        <a:t>RP</a:t>
                      </a:r>
                      <a:endParaRPr lang="es-CO" sz="700" b="0"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2602186531"/>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Secretaría Distrital de Salud</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marL="0" marR="0" indent="0" algn="ctr" defTabSz="774040" rtl="0" eaLnBrk="1" fontAlgn="ctr" latinLnBrk="0" hangingPunct="1">
                        <a:lnSpc>
                          <a:spcPts val="1100"/>
                        </a:lnSpc>
                        <a:spcBef>
                          <a:spcPts val="0"/>
                        </a:spcBef>
                        <a:spcAft>
                          <a:spcPts val="0"/>
                        </a:spcAft>
                        <a:buClrTx/>
                        <a:buSzTx/>
                        <a:buFontTx/>
                        <a:buNone/>
                        <a:tabLst/>
                        <a:defRPr/>
                      </a:pPr>
                      <a:r>
                        <a:rPr lang="es-CO" sz="700" b="0" i="0" u="none" strike="noStrike" dirty="0" smtClean="0">
                          <a:solidFill>
                            <a:srgbClr val="000000"/>
                          </a:solidFill>
                          <a:effectLst/>
                          <a:latin typeface="Arial" panose="020B0604020202020204" pitchFamily="34" charset="0"/>
                          <a:cs typeface="Arial" panose="020B0604020202020204" pitchFamily="34" charset="0"/>
                        </a:rPr>
                        <a:t>R</a:t>
                      </a: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160716073"/>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Secretaría Distrital de Seguridad, Convivencia y Justicia</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extLst>
                  <a:ext uri="{0D108BD9-81ED-4DB2-BD59-A6C34878D82A}">
                    <a16:rowId xmlns="" xmlns:a16="http://schemas.microsoft.com/office/drawing/2014/main" val="4225932327"/>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Instituto de Desarrollo Urbano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4032924045"/>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Instituto Distrital de Protección y Bienestar Animal</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2957279435"/>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Instituto Distrital de Gestión de Riesgos y Cambio Climático</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marL="0" marR="0" indent="0" algn="ctr" defTabSz="774040" rtl="0" eaLnBrk="1" fontAlgn="ctr" latinLnBrk="0" hangingPunct="1">
                        <a:lnSpc>
                          <a:spcPts val="1100"/>
                        </a:lnSpc>
                        <a:spcBef>
                          <a:spcPts val="0"/>
                        </a:spcBef>
                        <a:spcAft>
                          <a:spcPts val="0"/>
                        </a:spcAft>
                        <a:buClrTx/>
                        <a:buSzTx/>
                        <a:buFontTx/>
                        <a:buNone/>
                        <a:tabLst/>
                        <a:defRPr/>
                      </a:pPr>
                      <a:r>
                        <a:rPr lang="es-CO" sz="700" b="0" i="0" u="none" strike="noStrike" dirty="0" smtClean="0">
                          <a:solidFill>
                            <a:srgbClr val="000000"/>
                          </a:solidFill>
                          <a:effectLst/>
                          <a:latin typeface="Arial" panose="020B0604020202020204" pitchFamily="34" charset="0"/>
                          <a:cs typeface="Arial" panose="020B0604020202020204" pitchFamily="34" charset="0"/>
                        </a:rPr>
                        <a:t>R</a:t>
                      </a: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526306884"/>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Instituto Distrital para la Protección de la Niñez y la Juventud</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365307033"/>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Instituto Distrital de Recreación y Deporte</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3587006689"/>
                  </a:ext>
                </a:extLst>
              </a:tr>
            </a:tbl>
          </a:graphicData>
        </a:graphic>
      </p:graphicFrame>
    </p:spTree>
    <p:extLst>
      <p:ext uri="{BB962C8B-B14F-4D97-AF65-F5344CB8AC3E}">
        <p14:creationId xmlns:p14="http://schemas.microsoft.com/office/powerpoint/2010/main" val="320612218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4" name="Forma libre 3"/>
          <p:cNvSpPr/>
          <p:nvPr/>
        </p:nvSpPr>
        <p:spPr>
          <a:xfrm>
            <a:off x="72000"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lumMod val="8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a:solidFill>
                  <a:schemeClr val="bg1"/>
                </a:solidFill>
                <a:latin typeface="Arial" panose="020B0604020202020204" pitchFamily="34" charset="0"/>
                <a:cs typeface="Arial" panose="020B0604020202020204" pitchFamily="34" charset="0"/>
              </a:rPr>
              <a:t>2. </a:t>
            </a:r>
            <a:r>
              <a:rPr lang="es-ES" sz="4400" b="0" kern="1200" dirty="0" smtClean="0">
                <a:solidFill>
                  <a:schemeClr val="bg1"/>
                </a:solidFill>
                <a:latin typeface="Arial" panose="020B0604020202020204" pitchFamily="34" charset="0"/>
                <a:cs typeface="Arial" panose="020B0604020202020204" pitchFamily="34" charset="0"/>
              </a:rPr>
              <a:t>Contexto - antecedentes</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272766"/>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ítulo 1"/>
          <p:cNvSpPr txBox="1">
            <a:spLocks/>
          </p:cNvSpPr>
          <p:nvPr/>
        </p:nvSpPr>
        <p:spPr bwMode="auto">
          <a:xfrm>
            <a:off x="-558800" y="115888"/>
            <a:ext cx="96837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endParaRPr lang="es-ES_tradnl" altLang="es-ES_tradnl" sz="3200" b="1">
              <a:solidFill>
                <a:schemeClr val="bg1"/>
              </a:solidFill>
              <a:latin typeface="Arial Rounded MT Bold" panose="020F0704030504030204" pitchFamily="34" charset="0"/>
              <a:ea typeface="Arial Rounded MT Bold" panose="020F0704030504030204" pitchFamily="34" charset="0"/>
              <a:cs typeface="Arial Rounded MT Bold" panose="020F0704030504030204" pitchFamily="34" charset="0"/>
            </a:endParaRPr>
          </a:p>
        </p:txBody>
      </p:sp>
      <p:sp>
        <p:nvSpPr>
          <p:cNvPr id="56324" name="Título 1"/>
          <p:cNvSpPr txBox="1">
            <a:spLocks/>
          </p:cNvSpPr>
          <p:nvPr/>
        </p:nvSpPr>
        <p:spPr bwMode="auto">
          <a:xfrm>
            <a:off x="0" y="74613"/>
            <a:ext cx="9036496"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Servicios de Respuesta</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graphicFrame>
        <p:nvGraphicFramePr>
          <p:cNvPr id="6" name="Tabla 1">
            <a:extLst>
              <a:ext uri="{FF2B5EF4-FFF2-40B4-BE49-F238E27FC236}">
                <a16:creationId xmlns="" xmlns:a16="http://schemas.microsoft.com/office/drawing/2014/main" id="{3F926AA2-41DD-48B9-AB2C-65E3CAC60484}"/>
              </a:ext>
            </a:extLst>
          </p:cNvPr>
          <p:cNvGraphicFramePr>
            <a:graphicFrameLocks noGrp="1"/>
          </p:cNvGraphicFramePr>
          <p:nvPr>
            <p:extLst>
              <p:ext uri="{D42A27DB-BD31-4B8C-83A1-F6EECF244321}">
                <p14:modId xmlns:p14="http://schemas.microsoft.com/office/powerpoint/2010/main" val="2890403338"/>
              </p:ext>
            </p:extLst>
          </p:nvPr>
        </p:nvGraphicFramePr>
        <p:xfrm>
          <a:off x="1781011" y="1249649"/>
          <a:ext cx="5581978" cy="4699631"/>
        </p:xfrm>
        <a:graphic>
          <a:graphicData uri="http://schemas.openxmlformats.org/drawingml/2006/table">
            <a:tbl>
              <a:tblPr firstRow="1" bandRow="1"/>
              <a:tblGrid>
                <a:gridCol w="1858266">
                  <a:extLst>
                    <a:ext uri="{9D8B030D-6E8A-4147-A177-3AD203B41FA5}">
                      <a16:colId xmlns="" xmlns:a16="http://schemas.microsoft.com/office/drawing/2014/main" val="549249009"/>
                    </a:ext>
                  </a:extLst>
                </a:gridCol>
                <a:gridCol w="232732">
                  <a:extLst>
                    <a:ext uri="{9D8B030D-6E8A-4147-A177-3AD203B41FA5}">
                      <a16:colId xmlns="" xmlns:a16="http://schemas.microsoft.com/office/drawing/2014/main" val="386604226"/>
                    </a:ext>
                  </a:extLst>
                </a:gridCol>
                <a:gridCol w="232732">
                  <a:extLst>
                    <a:ext uri="{9D8B030D-6E8A-4147-A177-3AD203B41FA5}">
                      <a16:colId xmlns="" xmlns:a16="http://schemas.microsoft.com/office/drawing/2014/main" val="1126536316"/>
                    </a:ext>
                  </a:extLst>
                </a:gridCol>
                <a:gridCol w="232732">
                  <a:extLst>
                    <a:ext uri="{9D8B030D-6E8A-4147-A177-3AD203B41FA5}">
                      <a16:colId xmlns="" xmlns:a16="http://schemas.microsoft.com/office/drawing/2014/main" val="3039451031"/>
                    </a:ext>
                  </a:extLst>
                </a:gridCol>
                <a:gridCol w="232732">
                  <a:extLst>
                    <a:ext uri="{9D8B030D-6E8A-4147-A177-3AD203B41FA5}">
                      <a16:colId xmlns="" xmlns:a16="http://schemas.microsoft.com/office/drawing/2014/main" val="3442164814"/>
                    </a:ext>
                  </a:extLst>
                </a:gridCol>
                <a:gridCol w="232732">
                  <a:extLst>
                    <a:ext uri="{9D8B030D-6E8A-4147-A177-3AD203B41FA5}">
                      <a16:colId xmlns="" xmlns:a16="http://schemas.microsoft.com/office/drawing/2014/main" val="3487382658"/>
                    </a:ext>
                  </a:extLst>
                </a:gridCol>
                <a:gridCol w="232732">
                  <a:extLst>
                    <a:ext uri="{9D8B030D-6E8A-4147-A177-3AD203B41FA5}">
                      <a16:colId xmlns="" xmlns:a16="http://schemas.microsoft.com/office/drawing/2014/main" val="4232821963"/>
                    </a:ext>
                  </a:extLst>
                </a:gridCol>
                <a:gridCol w="232732">
                  <a:extLst>
                    <a:ext uri="{9D8B030D-6E8A-4147-A177-3AD203B41FA5}">
                      <a16:colId xmlns="" xmlns:a16="http://schemas.microsoft.com/office/drawing/2014/main" val="2478122315"/>
                    </a:ext>
                  </a:extLst>
                </a:gridCol>
                <a:gridCol w="232732">
                  <a:extLst>
                    <a:ext uri="{9D8B030D-6E8A-4147-A177-3AD203B41FA5}">
                      <a16:colId xmlns="" xmlns:a16="http://schemas.microsoft.com/office/drawing/2014/main" val="4020763589"/>
                    </a:ext>
                  </a:extLst>
                </a:gridCol>
                <a:gridCol w="232732">
                  <a:extLst>
                    <a:ext uri="{9D8B030D-6E8A-4147-A177-3AD203B41FA5}">
                      <a16:colId xmlns="" xmlns:a16="http://schemas.microsoft.com/office/drawing/2014/main" val="2540835263"/>
                    </a:ext>
                  </a:extLst>
                </a:gridCol>
                <a:gridCol w="232732">
                  <a:extLst>
                    <a:ext uri="{9D8B030D-6E8A-4147-A177-3AD203B41FA5}">
                      <a16:colId xmlns="" xmlns:a16="http://schemas.microsoft.com/office/drawing/2014/main" val="770944539"/>
                    </a:ext>
                  </a:extLst>
                </a:gridCol>
                <a:gridCol w="232732">
                  <a:extLst>
                    <a:ext uri="{9D8B030D-6E8A-4147-A177-3AD203B41FA5}">
                      <a16:colId xmlns="" xmlns:a16="http://schemas.microsoft.com/office/drawing/2014/main" val="2656289713"/>
                    </a:ext>
                  </a:extLst>
                </a:gridCol>
                <a:gridCol w="232732">
                  <a:extLst>
                    <a:ext uri="{9D8B030D-6E8A-4147-A177-3AD203B41FA5}">
                      <a16:colId xmlns="" xmlns:a16="http://schemas.microsoft.com/office/drawing/2014/main" val="337627713"/>
                    </a:ext>
                  </a:extLst>
                </a:gridCol>
                <a:gridCol w="232732">
                  <a:extLst>
                    <a:ext uri="{9D8B030D-6E8A-4147-A177-3AD203B41FA5}">
                      <a16:colId xmlns="" xmlns:a16="http://schemas.microsoft.com/office/drawing/2014/main" val="3326294267"/>
                    </a:ext>
                  </a:extLst>
                </a:gridCol>
                <a:gridCol w="232732">
                  <a:extLst>
                    <a:ext uri="{9D8B030D-6E8A-4147-A177-3AD203B41FA5}">
                      <a16:colId xmlns="" xmlns:a16="http://schemas.microsoft.com/office/drawing/2014/main" val="2337326448"/>
                    </a:ext>
                  </a:extLst>
                </a:gridCol>
                <a:gridCol w="232732">
                  <a:extLst>
                    <a:ext uri="{9D8B030D-6E8A-4147-A177-3AD203B41FA5}">
                      <a16:colId xmlns="" xmlns:a16="http://schemas.microsoft.com/office/drawing/2014/main" val="1968786250"/>
                    </a:ext>
                  </a:extLst>
                </a:gridCol>
                <a:gridCol w="232732">
                  <a:extLst>
                    <a:ext uri="{9D8B030D-6E8A-4147-A177-3AD203B41FA5}">
                      <a16:colId xmlns="" xmlns:a16="http://schemas.microsoft.com/office/drawing/2014/main" val="4065453083"/>
                    </a:ext>
                  </a:extLst>
                </a:gridCol>
              </a:tblGrid>
              <a:tr h="144016">
                <a:tc rowSpan="3">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lnSpc>
                          <a:spcPts val="1100"/>
                        </a:lnSpc>
                        <a:spcAft>
                          <a:spcPts val="0"/>
                        </a:spcAft>
                      </a:pPr>
                      <a:r>
                        <a:rPr lang="es-ES" sz="1100" dirty="0" smtClean="0">
                          <a:effectLst/>
                          <a:latin typeface="Arial" panose="020B0604020202020204" pitchFamily="34" charset="0"/>
                          <a:cs typeface="Arial" panose="020B0604020202020204" pitchFamily="34" charset="0"/>
                        </a:rPr>
                        <a:t>Entidades </a:t>
                      </a:r>
                      <a:r>
                        <a:rPr lang="es-ES" sz="1100" dirty="0">
                          <a:effectLst/>
                          <a:latin typeface="Arial" panose="020B0604020202020204" pitchFamily="34" charset="0"/>
                          <a:cs typeface="Arial" panose="020B0604020202020204" pitchFamily="34" charset="0"/>
                        </a:rPr>
                        <a:t>Distritales</a:t>
                      </a:r>
                    </a:p>
                    <a:p>
                      <a:pPr algn="ctr">
                        <a:lnSpc>
                          <a:spcPts val="1100"/>
                        </a:lnSpc>
                        <a:spcAft>
                          <a:spcPts val="0"/>
                        </a:spcAft>
                      </a:pPr>
                      <a:r>
                        <a:rPr lang="es-ES" sz="1100" dirty="0">
                          <a:effectLst/>
                          <a:latin typeface="Arial" panose="020B0604020202020204" pitchFamily="34" charset="0"/>
                          <a:cs typeface="Arial" panose="020B0604020202020204" pitchFamily="34" charset="0"/>
                        </a:rPr>
                        <a:t>Ejecutoras de la Respuesta a </a:t>
                      </a:r>
                      <a:r>
                        <a:rPr lang="es-ES" sz="1100" dirty="0" smtClean="0">
                          <a:effectLst/>
                          <a:latin typeface="Arial" panose="020B0604020202020204" pitchFamily="34" charset="0"/>
                          <a:cs typeface="Arial" panose="020B0604020202020204" pitchFamily="34" charset="0"/>
                        </a:rPr>
                        <a:t>Emergencias</a:t>
                      </a:r>
                      <a:endParaRPr lang="es-E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16">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s-ES" sz="1200" dirty="0">
                          <a:effectLst/>
                          <a:latin typeface="Arial" panose="020B0604020202020204" pitchFamily="34" charset="0"/>
                          <a:cs typeface="Arial" panose="020B0604020202020204" pitchFamily="34" charset="0"/>
                        </a:rPr>
                        <a:t>Servicios de Respuesta</a:t>
                      </a:r>
                      <a:endParaRPr lang="es-E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tc hMerge="1">
                  <a:txBody>
                    <a:bodyPr/>
                    <a:lstStyle/>
                    <a:p>
                      <a:endParaRPr lang="es-CO" dirty="0"/>
                    </a:p>
                  </a:txBody>
                  <a:tcPr/>
                </a:tc>
                <a:extLst>
                  <a:ext uri="{0D108BD9-81ED-4DB2-BD59-A6C34878D82A}">
                    <a16:rowId xmlns="" xmlns:a16="http://schemas.microsoft.com/office/drawing/2014/main" val="2025909986"/>
                  </a:ext>
                </a:extLst>
              </a:tr>
              <a:tr h="136509">
                <a:tc vMerge="1">
                  <a:txBody>
                    <a:bodyPr/>
                    <a:lstStyle/>
                    <a:p>
                      <a:endParaRPr lang="es-ES"/>
                    </a:p>
                  </a:txBody>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2</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3</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4</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5</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6</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7</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8</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9</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10</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11</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12</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13</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14</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15</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800" b="0" i="0" u="none" strike="noStrike" dirty="0" smtClean="0">
                          <a:solidFill>
                            <a:srgbClr val="000000"/>
                          </a:solidFill>
                          <a:effectLst/>
                          <a:latin typeface="Arial" panose="020B0604020202020204" pitchFamily="34" charset="0"/>
                          <a:cs typeface="Arial" panose="020B0604020202020204" pitchFamily="34" charset="0"/>
                        </a:rPr>
                        <a:t>16</a:t>
                      </a:r>
                      <a:endParaRPr lang="es-CO" sz="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r>
              <a:tr h="909787">
                <a:tc vMerge="1">
                  <a:txBody>
                    <a:bodyPr/>
                    <a:lstStyle/>
                    <a:p>
                      <a:endParaRPr lang="es-CO" dirty="0"/>
                    </a:p>
                  </a:txBody>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Accesibilidad y transporte</a:t>
                      </a:r>
                    </a:p>
                  </a:txBody>
                  <a:tcPr marL="9525" marR="9525" marT="9525" marB="0" vert="vert270" anchor="ctr">
                    <a:lnL w="381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Salud</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Búsqueda y</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rescate</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Extinción de</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incendios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Manejo de materiales y/o residuos peligrosos </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smtClean="0">
                          <a:solidFill>
                            <a:srgbClr val="000000"/>
                          </a:solidFill>
                          <a:effectLst/>
                          <a:latin typeface="Arial" panose="020B0604020202020204" pitchFamily="34" charset="0"/>
                          <a:cs typeface="Arial" panose="020B0604020202020204" pitchFamily="34" charset="0"/>
                        </a:rPr>
                        <a:t>Evacuación asistida</a:t>
                      </a: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Ayuda</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humanitaria </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Alojamientos </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temporales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Agua potable</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Energía y gas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Telecomunicaciones para la comunidad</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Restablecimiento de contactos familiares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Saneamiento básico</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Manejo de escombros y residuos vegetales</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Manejo de</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cadáveres  </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Seguridad y</a:t>
                      </a:r>
                    </a:p>
                    <a:p>
                      <a:pPr algn="ctr" rtl="0" fontAlgn="ctr">
                        <a:lnSpc>
                          <a:spcPts val="700"/>
                        </a:lnSpc>
                      </a:pPr>
                      <a:r>
                        <a:rPr lang="es-CO" sz="700" b="0" i="0" u="none" strike="noStrike" dirty="0">
                          <a:solidFill>
                            <a:srgbClr val="000000"/>
                          </a:solidFill>
                          <a:effectLst/>
                          <a:latin typeface="Arial" panose="020B0604020202020204" pitchFamily="34" charset="0"/>
                          <a:cs typeface="Arial" panose="020B0604020202020204" pitchFamily="34" charset="0"/>
                        </a:rPr>
                        <a:t> convivencia</a:t>
                      </a:r>
                    </a:p>
                  </a:txBody>
                  <a:tcPr marL="9525" marR="9525" marT="9525" marB="0" vert="vert27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4183112081"/>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Jardín Botánico "José Celestino Mutis"</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2490684619"/>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Policía Nacional – MEBOG</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4163104985"/>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Unidad Administrativa Especial Cuerpo Oficial de Bomberos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1291921051"/>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Unidad Administrativa Especial de </a:t>
                      </a:r>
                      <a:r>
                        <a:rPr lang="es-CO" sz="900" b="0" i="0" u="none" strike="noStrike" dirty="0" smtClean="0">
                          <a:solidFill>
                            <a:srgbClr val="000000"/>
                          </a:solidFill>
                          <a:effectLst/>
                          <a:latin typeface="Arial" panose="020B0604020202020204" pitchFamily="34" charset="0"/>
                          <a:cs typeface="Arial" panose="020B0604020202020204" pitchFamily="34" charset="0"/>
                        </a:rPr>
                        <a:t>Rehabilitación </a:t>
                      </a:r>
                      <a:r>
                        <a:rPr lang="es-CO" sz="900" b="0" i="0" u="none" strike="noStrike" dirty="0">
                          <a:solidFill>
                            <a:srgbClr val="000000"/>
                          </a:solidFill>
                          <a:effectLst/>
                          <a:latin typeface="Arial" panose="020B0604020202020204" pitchFamily="34" charset="0"/>
                          <a:cs typeface="Arial" panose="020B0604020202020204" pitchFamily="34" charset="0"/>
                        </a:rPr>
                        <a:t>y Mantenimiento Vial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4216208395"/>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Unidad Administrativa Especial de Servicios Públicos</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2945794890"/>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Empresa de Acueducto de Bogotá – ESP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chemeClr val="bg1"/>
                          </a:solidFill>
                          <a:effectLst/>
                          <a:latin typeface="Arial" panose="020B0604020202020204" pitchFamily="34" charset="0"/>
                          <a:cs typeface="Arial" panose="020B0604020202020204" pitchFamily="34" charset="0"/>
                        </a:rPr>
                        <a:t>RP</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546A"/>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1958312078"/>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Grupo Energía de Bogotá</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1741673943"/>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err="1">
                          <a:solidFill>
                            <a:srgbClr val="000000"/>
                          </a:solidFill>
                          <a:effectLst/>
                          <a:latin typeface="Arial" panose="020B0604020202020204" pitchFamily="34" charset="0"/>
                          <a:cs typeface="Arial" panose="020B0604020202020204" pitchFamily="34" charset="0"/>
                        </a:rPr>
                        <a:t>Transmilenio</a:t>
                      </a:r>
                      <a:r>
                        <a:rPr lang="es-CO" sz="900" b="0" i="0" u="none" strike="noStrike" dirty="0">
                          <a:solidFill>
                            <a:srgbClr val="000000"/>
                          </a:solidFill>
                          <a:effectLst/>
                          <a:latin typeface="Arial" panose="020B0604020202020204" pitchFamily="34" charset="0"/>
                          <a:cs typeface="Arial" panose="020B0604020202020204" pitchFamily="34" charset="0"/>
                        </a:rPr>
                        <a:t> S.A</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3057790335"/>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pt-BR" sz="900" b="0" i="0" u="none" strike="noStrike" dirty="0">
                          <a:solidFill>
                            <a:srgbClr val="000000"/>
                          </a:solidFill>
                          <a:effectLst/>
                          <a:latin typeface="Arial" panose="020B0604020202020204" pitchFamily="34" charset="0"/>
                          <a:cs typeface="Arial" panose="020B0604020202020204" pitchFamily="34" charset="0"/>
                        </a:rPr>
                        <a:t>Terminal de Transporte S.A.</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596416666"/>
                  </a:ext>
                </a:extLst>
              </a:tr>
              <a:tr h="271308">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Alcaldías locales</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2337946222"/>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Alta Consejería para los Derechos</a:t>
                      </a:r>
                      <a:r>
                        <a:rPr lang="es-CO" sz="900" b="0" i="0" u="none" strike="noStrike" baseline="0" dirty="0">
                          <a:solidFill>
                            <a:srgbClr val="000000"/>
                          </a:solidFill>
                          <a:effectLst/>
                          <a:latin typeface="Arial" panose="020B0604020202020204" pitchFamily="34" charset="0"/>
                          <a:cs typeface="Arial" panose="020B0604020202020204" pitchFamily="34" charset="0"/>
                        </a:rPr>
                        <a:t> de las Víctimas</a:t>
                      </a:r>
                      <a:endParaRPr lang="es-CO" sz="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endParaRPr lang="es-CO" sz="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endParaRPr lang="es-CO" sz="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fontAlgn="ctr">
                        <a:lnSpc>
                          <a:spcPts val="1100"/>
                        </a:lnSpc>
                      </a:pPr>
                      <a:endParaRPr lang="es-CO"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endParaRPr lang="es-CO" sz="7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endParaRPr lang="es-CO" sz="7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 xmlns:a16="http://schemas.microsoft.com/office/drawing/2014/main" val="10024"/>
                  </a:ext>
                </a:extLst>
              </a:tr>
              <a:tr h="286685">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900" b="0" i="0" u="none" strike="noStrike" dirty="0">
                          <a:solidFill>
                            <a:srgbClr val="000000"/>
                          </a:solidFill>
                          <a:effectLst/>
                          <a:latin typeface="Arial" panose="020B0604020202020204" pitchFamily="34" charset="0"/>
                          <a:cs typeface="Arial" panose="020B0604020202020204" pitchFamily="34" charset="0"/>
                        </a:rPr>
                        <a:t>Instituciones prestadoras de salud públicas y privadas</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marL="0" marR="0" indent="0" algn="ctr" defTabSz="774040" rtl="0" eaLnBrk="1" fontAlgn="ctr" latinLnBrk="0" hangingPunct="1">
                        <a:lnSpc>
                          <a:spcPts val="1100"/>
                        </a:lnSpc>
                        <a:spcBef>
                          <a:spcPts val="0"/>
                        </a:spcBef>
                        <a:spcAft>
                          <a:spcPts val="0"/>
                        </a:spcAft>
                        <a:buClrTx/>
                        <a:buSzTx/>
                        <a:buFontTx/>
                        <a:buNone/>
                        <a:tabLst/>
                        <a:defRPr/>
                      </a:pPr>
                      <a:r>
                        <a:rPr lang="es-CO" sz="700" b="0" i="0" u="none" strike="noStrike" dirty="0" smtClean="0">
                          <a:solidFill>
                            <a:srgbClr val="000000"/>
                          </a:solidFill>
                          <a:effectLst/>
                          <a:latin typeface="Arial" panose="020B0604020202020204" pitchFamily="34" charset="0"/>
                          <a:cs typeface="Arial" panose="020B0604020202020204" pitchFamily="34" charset="0"/>
                        </a:rPr>
                        <a:t>R</a:t>
                      </a: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700" b="0" i="0" u="none" strike="noStrike">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marL="0" marR="0" indent="0" algn="ctr" defTabSz="774040" rtl="0" eaLnBrk="1" fontAlgn="ctr" latinLnBrk="0" hangingPunct="1">
                        <a:lnSpc>
                          <a:spcPts val="1100"/>
                        </a:lnSpc>
                        <a:spcBef>
                          <a:spcPts val="0"/>
                        </a:spcBef>
                        <a:spcAft>
                          <a:spcPts val="0"/>
                        </a:spcAft>
                        <a:buClrTx/>
                        <a:buSzTx/>
                        <a:buFontTx/>
                        <a:buNone/>
                        <a:tabLst/>
                        <a:defRPr/>
                      </a:pPr>
                      <a:r>
                        <a:rPr lang="es-CO" sz="800" b="0" i="0" u="none" strike="noStrike" dirty="0" smtClean="0">
                          <a:solidFill>
                            <a:srgbClr val="000000"/>
                          </a:solidFill>
                          <a:effectLst/>
                          <a:latin typeface="Arial" panose="020B0604020202020204" pitchFamily="34" charset="0"/>
                          <a:cs typeface="Arial" panose="020B0604020202020204" pitchFamily="34" charset="0"/>
                        </a:rPr>
                        <a:t>R</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rtl="0" fontAlgn="ctr">
                        <a:lnSpc>
                          <a:spcPts val="1100"/>
                        </a:lnSpc>
                      </a:pPr>
                      <a:r>
                        <a:rPr lang="es-CO" sz="700" b="0"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 xmlns:a16="http://schemas.microsoft.com/office/drawing/2014/main" val="248776964"/>
                  </a:ext>
                </a:extLst>
              </a:tr>
            </a:tbl>
          </a:graphicData>
        </a:graphic>
      </p:graphicFrame>
    </p:spTree>
    <p:extLst>
      <p:ext uri="{BB962C8B-B14F-4D97-AF65-F5344CB8AC3E}">
        <p14:creationId xmlns:p14="http://schemas.microsoft.com/office/powerpoint/2010/main" val="3288101305"/>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Título 1"/>
          <p:cNvSpPr txBox="1">
            <a:spLocks/>
          </p:cNvSpPr>
          <p:nvPr/>
        </p:nvSpPr>
        <p:spPr bwMode="auto">
          <a:xfrm>
            <a:off x="-16608" y="281789"/>
            <a:ext cx="9160608" cy="48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Funciones de </a:t>
            </a:r>
            <a:r>
              <a:rPr lang="es-ES_tradnl" altLang="es-ES_tradnl" sz="3600" b="1" dirty="0" smtClean="0">
                <a:solidFill>
                  <a:schemeClr val="bg1"/>
                </a:solidFill>
                <a:ea typeface="Arial Rounded MT Bold" panose="020F0704030504030204" pitchFamily="34" charset="0"/>
                <a:cs typeface="Arial" panose="020B0604020202020204" pitchFamily="34" charset="0"/>
              </a:rPr>
              <a:t>Respuesta</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graphicFrame>
        <p:nvGraphicFramePr>
          <p:cNvPr id="5" name="Tabla 2"/>
          <p:cNvGraphicFramePr>
            <a:graphicFrameLocks noGrp="1"/>
          </p:cNvGraphicFramePr>
          <p:nvPr>
            <p:extLst>
              <p:ext uri="{D42A27DB-BD31-4B8C-83A1-F6EECF244321}">
                <p14:modId xmlns:p14="http://schemas.microsoft.com/office/powerpoint/2010/main" val="977341630"/>
              </p:ext>
            </p:extLst>
          </p:nvPr>
        </p:nvGraphicFramePr>
        <p:xfrm>
          <a:off x="359532" y="1118721"/>
          <a:ext cx="8424936" cy="5670557"/>
        </p:xfrm>
        <a:graphic>
          <a:graphicData uri="http://schemas.openxmlformats.org/drawingml/2006/table">
            <a:tbl>
              <a:tblPr firstRow="1" firstCol="1" bandRow="1">
                <a:tableStyleId>{00A15C55-8517-42AA-B614-E9B94910E393}</a:tableStyleId>
              </a:tblPr>
              <a:tblGrid>
                <a:gridCol w="424011">
                  <a:extLst>
                    <a:ext uri="{9D8B030D-6E8A-4147-A177-3AD203B41FA5}">
                      <a16:colId xmlns="" xmlns:a16="http://schemas.microsoft.com/office/drawing/2014/main" val="20000"/>
                    </a:ext>
                  </a:extLst>
                </a:gridCol>
                <a:gridCol w="1635464">
                  <a:extLst>
                    <a:ext uri="{9D8B030D-6E8A-4147-A177-3AD203B41FA5}">
                      <a16:colId xmlns="" xmlns:a16="http://schemas.microsoft.com/office/drawing/2014/main" val="20001"/>
                    </a:ext>
                  </a:extLst>
                </a:gridCol>
                <a:gridCol w="6365461">
                  <a:extLst>
                    <a:ext uri="{9D8B030D-6E8A-4147-A177-3AD203B41FA5}">
                      <a16:colId xmlns="" xmlns:a16="http://schemas.microsoft.com/office/drawing/2014/main" val="20002"/>
                    </a:ext>
                  </a:extLst>
                </a:gridCol>
              </a:tblGrid>
              <a:tr h="220987">
                <a:tc gridSpan="2">
                  <a:txBody>
                    <a:bodyPr/>
                    <a:lstStyle/>
                    <a:p>
                      <a:pPr algn="ctr">
                        <a:spcBef>
                          <a:spcPts val="100"/>
                        </a:spcBef>
                        <a:spcAft>
                          <a:spcPts val="100"/>
                        </a:spcAft>
                      </a:pPr>
                      <a:r>
                        <a:rPr lang="es-ES" sz="1100" dirty="0">
                          <a:effectLst/>
                          <a:latin typeface="Arial" panose="020B0604020202020204" pitchFamily="34" charset="0"/>
                          <a:cs typeface="Arial" panose="020B0604020202020204" pitchFamily="34" charset="0"/>
                        </a:rPr>
                        <a:t>Función de Respuesta</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hMerge="1">
                  <a:txBody>
                    <a:bodyPr/>
                    <a:lstStyle/>
                    <a:p>
                      <a:endParaRPr lang="es-CO"/>
                    </a:p>
                  </a:txBody>
                  <a:tcPr/>
                </a:tc>
                <a:tc>
                  <a:txBody>
                    <a:bodyPr/>
                    <a:lstStyle/>
                    <a:p>
                      <a:pPr algn="ctr">
                        <a:spcBef>
                          <a:spcPts val="100"/>
                        </a:spcBef>
                        <a:spcAft>
                          <a:spcPts val="100"/>
                        </a:spcAft>
                      </a:pPr>
                      <a:r>
                        <a:rPr lang="es-ES" sz="1100" dirty="0">
                          <a:effectLst/>
                          <a:latin typeface="Arial" panose="020B0604020202020204" pitchFamily="34" charset="0"/>
                          <a:cs typeface="Arial" panose="020B0604020202020204" pitchFamily="34" charset="0"/>
                        </a:rPr>
                        <a:t>Descripción</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extLst>
                  <a:ext uri="{0D108BD9-81ED-4DB2-BD59-A6C34878D82A}">
                    <a16:rowId xmlns="" xmlns:a16="http://schemas.microsoft.com/office/drawing/2014/main" val="10000"/>
                  </a:ext>
                </a:extLst>
              </a:tr>
              <a:tr h="571400">
                <a:tc>
                  <a:txBody>
                    <a:bodyPr/>
                    <a:lstStyle/>
                    <a:p>
                      <a:pPr algn="ctr">
                        <a:spcBef>
                          <a:spcPts val="100"/>
                        </a:spcBef>
                        <a:spcAft>
                          <a:spcPts val="100"/>
                        </a:spcAft>
                      </a:pPr>
                      <a:r>
                        <a:rPr lang="es-ES" sz="1100" dirty="0">
                          <a:effectLst/>
                          <a:latin typeface="Arial" panose="020B0604020202020204" pitchFamily="34" charset="0"/>
                          <a:cs typeface="Arial" panose="020B0604020202020204" pitchFamily="34" charset="0"/>
                        </a:rPr>
                        <a:t>1</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a:txBody>
                    <a:bodyPr/>
                    <a:lstStyle/>
                    <a:p>
                      <a:pPr marL="0" marR="0" indent="0" algn="l" defTabSz="774040" rtl="0" eaLnBrk="1" fontAlgn="auto" latinLnBrk="0" hangingPunct="1">
                        <a:lnSpc>
                          <a:spcPct val="100000"/>
                        </a:lnSpc>
                        <a:spcBef>
                          <a:spcPts val="200"/>
                        </a:spcBef>
                        <a:spcAft>
                          <a:spcPts val="0"/>
                        </a:spcAft>
                        <a:buClrTx/>
                        <a:buSzTx/>
                        <a:buFontTx/>
                        <a:buNone/>
                        <a:tabLst/>
                        <a:defRPr/>
                      </a:pPr>
                      <a:r>
                        <a:rPr lang="es-ES" sz="1100" dirty="0">
                          <a:effectLst/>
                          <a:latin typeface="Arial" panose="020B0604020202020204" pitchFamily="34" charset="0"/>
                          <a:cs typeface="Arial" panose="020B0604020202020204" pitchFamily="34" charset="0"/>
                        </a:rPr>
                        <a:t>Planeación y manejo general de la respuesta</a:t>
                      </a:r>
                      <a:endParaRPr lang="es-ES" sz="1100" b="1" dirty="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L="107950" marR="107950" marT="53975" marB="53975" anchor="ctr"/>
                </a:tc>
                <a:tc>
                  <a:txBody>
                    <a:bodyPr/>
                    <a:lstStyle/>
                    <a:p>
                      <a:pPr marL="0" marR="0" indent="0" algn="l" defTabSz="774040" rtl="0" eaLnBrk="1" fontAlgn="auto" latinLnBrk="0" hangingPunct="1">
                        <a:lnSpc>
                          <a:spcPct val="100000"/>
                        </a:lnSpc>
                        <a:spcBef>
                          <a:spcPts val="0"/>
                        </a:spcBef>
                        <a:spcAft>
                          <a:spcPts val="0"/>
                        </a:spcAft>
                        <a:buClrTx/>
                        <a:buSzTx/>
                        <a:buFontTx/>
                        <a:buNone/>
                        <a:tabLst/>
                        <a:defRPr/>
                      </a:pPr>
                      <a:r>
                        <a:rPr lang="es-CO" sz="1100" dirty="0">
                          <a:latin typeface="Arial" panose="020B0604020202020204" pitchFamily="34" charset="0"/>
                          <a:cs typeface="Arial" panose="020B0604020202020204" pitchFamily="34" charset="0"/>
                        </a:rPr>
                        <a:t>Formular el plan de acción de la respuesta de acuerdo con el</a:t>
                      </a:r>
                      <a:r>
                        <a:rPr lang="es-CO" sz="1100" baseline="0" dirty="0">
                          <a:latin typeface="Arial" panose="020B0604020202020204" pitchFamily="34" charset="0"/>
                          <a:cs typeface="Arial" panose="020B0604020202020204" pitchFamily="34" charset="0"/>
                        </a:rPr>
                        <a:t> </a:t>
                      </a:r>
                      <a:r>
                        <a:rPr lang="es-CO" sz="1100" dirty="0">
                          <a:latin typeface="Arial" panose="020B0604020202020204" pitchFamily="34" charset="0"/>
                          <a:cs typeface="Arial" panose="020B0604020202020204" pitchFamily="34" charset="0"/>
                        </a:rPr>
                        <a:t>evento, los daños y la crisis social presentada; coordinando la ejecución suficiente, oportuna</a:t>
                      </a:r>
                      <a:r>
                        <a:rPr lang="es-CO" sz="1100" baseline="0" dirty="0">
                          <a:latin typeface="Arial" panose="020B0604020202020204" pitchFamily="34" charset="0"/>
                          <a:cs typeface="Arial" panose="020B0604020202020204" pitchFamily="34" charset="0"/>
                        </a:rPr>
                        <a:t> y efectiva de los servicios de respuesta. Incluye el seguimiento permanente a la emergencia y la reorientación de las medidas implementadas.</a:t>
                      </a:r>
                      <a:endParaRPr lang="es-ES" sz="1100" dirty="0">
                        <a:latin typeface="Arial" panose="020B0604020202020204" pitchFamily="34" charset="0"/>
                        <a:cs typeface="Arial" panose="020B0604020202020204" pitchFamily="34" charset="0"/>
                      </a:endParaRPr>
                    </a:p>
                  </a:txBody>
                  <a:tcPr marL="107950" marR="107950" marT="53975" marB="53975"/>
                </a:tc>
                <a:extLst>
                  <a:ext uri="{0D108BD9-81ED-4DB2-BD59-A6C34878D82A}">
                    <a16:rowId xmlns="" xmlns:a16="http://schemas.microsoft.com/office/drawing/2014/main" val="10001"/>
                  </a:ext>
                </a:extLst>
              </a:tr>
              <a:tr h="975470">
                <a:tc>
                  <a:txBody>
                    <a:bodyPr/>
                    <a:lstStyle/>
                    <a:p>
                      <a:pPr algn="ctr">
                        <a:spcBef>
                          <a:spcPts val="100"/>
                        </a:spcBef>
                        <a:spcAft>
                          <a:spcPts val="100"/>
                        </a:spcAft>
                      </a:pPr>
                      <a:r>
                        <a:rPr lang="es-CO" sz="1100" dirty="0">
                          <a:effectLst/>
                          <a:latin typeface="Arial" panose="020B0604020202020204" pitchFamily="34" charset="0"/>
                          <a:cs typeface="Arial" panose="020B0604020202020204" pitchFamily="34" charset="0"/>
                        </a:rPr>
                        <a:t>2</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a:txBody>
                    <a:bodyPr/>
                    <a:lstStyle/>
                    <a:p>
                      <a:pPr marL="0" marR="0" indent="0" algn="l" defTabSz="774040" rtl="0" eaLnBrk="1" fontAlgn="auto" latinLnBrk="0" hangingPunct="1">
                        <a:lnSpc>
                          <a:spcPct val="100000"/>
                        </a:lnSpc>
                        <a:spcBef>
                          <a:spcPts val="200"/>
                        </a:spcBef>
                        <a:spcAft>
                          <a:spcPts val="0"/>
                        </a:spcAft>
                        <a:buClrTx/>
                        <a:buSzTx/>
                        <a:buFontTx/>
                        <a:buNone/>
                        <a:tabLst/>
                        <a:defRPr/>
                      </a:pPr>
                      <a:r>
                        <a:rPr lang="es-ES" sz="1100" dirty="0">
                          <a:effectLst/>
                          <a:latin typeface="Arial" panose="020B0604020202020204" pitchFamily="34" charset="0"/>
                          <a:cs typeface="Arial" panose="020B0604020202020204" pitchFamily="34" charset="0"/>
                        </a:rPr>
                        <a:t>Evaluación de daños, riesgos asociados y análisis de necesidades</a:t>
                      </a:r>
                      <a:endParaRPr lang="es-ES" sz="1100" b="1" dirty="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L="107950" marR="107950" marT="53975" marB="53975" anchor="ctr"/>
                </a:tc>
                <a:tc>
                  <a:txBody>
                    <a:bodyPr/>
                    <a:lstStyle/>
                    <a:p>
                      <a:pPr marL="0" marR="0" indent="0" algn="l" defTabSz="774040" rtl="0" eaLnBrk="1" fontAlgn="auto" latinLnBrk="0" hangingPunct="1">
                        <a:lnSpc>
                          <a:spcPct val="100000"/>
                        </a:lnSpc>
                        <a:spcBef>
                          <a:spcPts val="0"/>
                        </a:spcBef>
                        <a:spcAft>
                          <a:spcPts val="0"/>
                        </a:spcAft>
                        <a:buClrTx/>
                        <a:buSzTx/>
                        <a:buFontTx/>
                        <a:buNone/>
                        <a:tabLst/>
                        <a:defRPr/>
                      </a:pPr>
                      <a:r>
                        <a:rPr lang="es-CO" sz="1100" dirty="0">
                          <a:latin typeface="Arial" panose="020B0604020202020204" pitchFamily="34" charset="0"/>
                          <a:cs typeface="Arial" panose="020B0604020202020204" pitchFamily="34" charset="0"/>
                        </a:rPr>
                        <a:t>Levantar, consolidar y analizar la información sobre la magnitud de los daños, la afectación social y física;</a:t>
                      </a:r>
                      <a:r>
                        <a:rPr lang="es-CO" sz="1100" baseline="0" dirty="0">
                          <a:latin typeface="Arial" panose="020B0604020202020204" pitchFamily="34" charset="0"/>
                          <a:cs typeface="Arial" panose="020B0604020202020204" pitchFamily="34" charset="0"/>
                        </a:rPr>
                        <a:t> identificando nuevas condiciones </a:t>
                      </a:r>
                      <a:r>
                        <a:rPr lang="es-CO" sz="1100" dirty="0">
                          <a:latin typeface="Arial" panose="020B0604020202020204" pitchFamily="34" charset="0"/>
                          <a:cs typeface="Arial" panose="020B0604020202020204" pitchFamily="34" charset="0"/>
                        </a:rPr>
                        <a:t>de riesgo derivadas del evento y los daños ya ocurridos. Incluye la identificación y</a:t>
                      </a:r>
                      <a:r>
                        <a:rPr lang="es-CO" sz="1100" baseline="0" dirty="0">
                          <a:latin typeface="Arial" panose="020B0604020202020204" pitchFamily="34" charset="0"/>
                          <a:cs typeface="Arial" panose="020B0604020202020204" pitchFamily="34" charset="0"/>
                        </a:rPr>
                        <a:t> cuantificación de </a:t>
                      </a:r>
                      <a:r>
                        <a:rPr lang="es-CO" sz="1100" dirty="0">
                          <a:latin typeface="Arial" panose="020B0604020202020204" pitchFamily="34" charset="0"/>
                          <a:cs typeface="Arial" panose="020B0604020202020204" pitchFamily="34" charset="0"/>
                        </a:rPr>
                        <a:t>necesidades inmediatas y futuras con el fin de activar o suspender servicios y funciones de respuesta. La evaluación de daños puede llegar</a:t>
                      </a:r>
                      <a:r>
                        <a:rPr lang="es-CO" sz="1100" baseline="0" dirty="0">
                          <a:latin typeface="Arial" panose="020B0604020202020204" pitchFamily="34" charset="0"/>
                          <a:cs typeface="Arial" panose="020B0604020202020204" pitchFamily="34" charset="0"/>
                        </a:rPr>
                        <a:t> a ser requerida en diferentes momentos y niveles de detalle: información aproximada para necesidades inmediatas y detallada para necesidades futuras.</a:t>
                      </a:r>
                      <a:endParaRPr lang="es-ES" sz="1100" dirty="0">
                        <a:latin typeface="Arial" panose="020B0604020202020204" pitchFamily="34" charset="0"/>
                        <a:cs typeface="Arial" panose="020B0604020202020204" pitchFamily="34" charset="0"/>
                      </a:endParaRPr>
                    </a:p>
                  </a:txBody>
                  <a:tcPr marL="107950" marR="107950" marT="53975" marB="53975"/>
                </a:tc>
                <a:extLst>
                  <a:ext uri="{0D108BD9-81ED-4DB2-BD59-A6C34878D82A}">
                    <a16:rowId xmlns="" xmlns:a16="http://schemas.microsoft.com/office/drawing/2014/main" val="10002"/>
                  </a:ext>
                </a:extLst>
              </a:tr>
              <a:tr h="368579">
                <a:tc>
                  <a:txBody>
                    <a:bodyPr/>
                    <a:lstStyle/>
                    <a:p>
                      <a:pPr algn="ctr">
                        <a:spcBef>
                          <a:spcPts val="100"/>
                        </a:spcBef>
                        <a:spcAft>
                          <a:spcPts val="100"/>
                        </a:spcAft>
                      </a:pPr>
                      <a:r>
                        <a:rPr lang="es-CO" sz="1100" dirty="0">
                          <a:effectLst/>
                          <a:latin typeface="Arial" panose="020B0604020202020204" pitchFamily="34" charset="0"/>
                          <a:cs typeface="Arial" panose="020B0604020202020204" pitchFamily="34" charset="0"/>
                        </a:rPr>
                        <a:t>3</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a:txBody>
                    <a:bodyPr/>
                    <a:lstStyle/>
                    <a:p>
                      <a:pPr marL="0" marR="0" lvl="0" indent="0" algn="l" defTabSz="774040" rtl="0" eaLnBrk="1" fontAlgn="auto" latinLnBrk="0" hangingPunct="1">
                        <a:lnSpc>
                          <a:spcPct val="100000"/>
                        </a:lnSpc>
                        <a:spcBef>
                          <a:spcPts val="200"/>
                        </a:spcBef>
                        <a:spcAft>
                          <a:spcPts val="0"/>
                        </a:spcAft>
                        <a:buClrTx/>
                        <a:buSzTx/>
                        <a:buFontTx/>
                        <a:buNone/>
                        <a:tabLst/>
                        <a:defRPr/>
                      </a:pPr>
                      <a:r>
                        <a:rPr lang="es-ES" sz="1100" dirty="0">
                          <a:effectLst/>
                          <a:latin typeface="Arial" panose="020B0604020202020204" pitchFamily="34" charset="0"/>
                          <a:cs typeface="Arial" panose="020B0604020202020204" pitchFamily="34" charset="0"/>
                        </a:rPr>
                        <a:t>Información pública</a:t>
                      </a:r>
                      <a:endParaRPr lang="es-ES"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107950" marR="107950" marT="53975" marB="53975" anchor="ctr"/>
                </a:tc>
                <a:tc>
                  <a:txBody>
                    <a:bodyPr/>
                    <a:lstStyle/>
                    <a:p>
                      <a:pPr marL="0" marR="0" indent="0" algn="l" defTabSz="774040" rtl="0" eaLnBrk="1" fontAlgn="auto" latinLnBrk="0" hangingPunct="1">
                        <a:lnSpc>
                          <a:spcPct val="100000"/>
                        </a:lnSpc>
                        <a:spcBef>
                          <a:spcPts val="0"/>
                        </a:spcBef>
                        <a:spcAft>
                          <a:spcPts val="0"/>
                        </a:spcAft>
                        <a:buClrTx/>
                        <a:buSzTx/>
                        <a:buFontTx/>
                        <a:buNone/>
                        <a:tabLst/>
                        <a:defRPr/>
                      </a:pPr>
                      <a:r>
                        <a:rPr lang="es-CO" sz="1100" kern="1200" dirty="0">
                          <a:latin typeface="Arial" panose="020B0604020202020204" pitchFamily="34" charset="0"/>
                          <a:cs typeface="Arial" panose="020B0604020202020204" pitchFamily="34" charset="0"/>
                        </a:rPr>
                        <a:t>Informar oficial, pública y masivamente sobre las causas, efectos, acciones adelantadas y recomendaciones durante una emergencia.</a:t>
                      </a:r>
                      <a:endParaRPr lang="es-ES" sz="1100" kern="1200" dirty="0">
                        <a:solidFill>
                          <a:schemeClr val="tx1"/>
                        </a:solidFill>
                        <a:latin typeface="Arial" panose="020B0604020202020204" pitchFamily="34" charset="0"/>
                        <a:ea typeface="+mn-ea"/>
                        <a:cs typeface="Arial" panose="020B0604020202020204" pitchFamily="34" charset="0"/>
                      </a:endParaRPr>
                    </a:p>
                  </a:txBody>
                  <a:tcPr marL="107950" marR="107950" marT="53975" marB="53975"/>
                </a:tc>
                <a:extLst>
                  <a:ext uri="{0D108BD9-81ED-4DB2-BD59-A6C34878D82A}">
                    <a16:rowId xmlns="" xmlns:a16="http://schemas.microsoft.com/office/drawing/2014/main" val="10007"/>
                  </a:ext>
                </a:extLst>
              </a:tr>
              <a:tr h="570876">
                <a:tc>
                  <a:txBody>
                    <a:bodyPr/>
                    <a:lstStyle/>
                    <a:p>
                      <a:pPr algn="ctr">
                        <a:spcBef>
                          <a:spcPts val="100"/>
                        </a:spcBef>
                        <a:spcAft>
                          <a:spcPts val="100"/>
                        </a:spcAft>
                      </a:pPr>
                      <a:r>
                        <a:rPr lang="es-CO" sz="1100" dirty="0">
                          <a:effectLst/>
                          <a:latin typeface="Arial" panose="020B0604020202020204" pitchFamily="34" charset="0"/>
                          <a:cs typeface="Arial" panose="020B0604020202020204" pitchFamily="34" charset="0"/>
                        </a:rPr>
                        <a:t>4</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a:txBody>
                    <a:bodyPr/>
                    <a:lstStyle/>
                    <a:p>
                      <a:pPr algn="l">
                        <a:spcBef>
                          <a:spcPts val="200"/>
                        </a:spcBef>
                        <a:spcAft>
                          <a:spcPts val="0"/>
                        </a:spcAft>
                      </a:pPr>
                      <a:r>
                        <a:rPr lang="es-ES" sz="1100" dirty="0">
                          <a:effectLst/>
                          <a:latin typeface="Arial" panose="020B0604020202020204" pitchFamily="34" charset="0"/>
                          <a:cs typeface="Arial" panose="020B0604020202020204" pitchFamily="34" charset="0"/>
                        </a:rPr>
                        <a:t>Logística</a:t>
                      </a:r>
                      <a:endParaRPr lang="es-ES" sz="1100" b="1" dirty="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L="107950" marR="107950" marT="53975" marB="53975" anchor="ctr"/>
                </a:tc>
                <a:tc>
                  <a:txBody>
                    <a:bodyPr/>
                    <a:lstStyle/>
                    <a:p>
                      <a:pPr algn="l"/>
                      <a:r>
                        <a:rPr lang="es-CO" sz="1100" dirty="0">
                          <a:latin typeface="Arial" panose="020B0604020202020204" pitchFamily="34" charset="0"/>
                          <a:cs typeface="Arial" panose="020B0604020202020204" pitchFamily="34" charset="0"/>
                        </a:rPr>
                        <a:t>Asegurar el aprovisionamiento y distribución de suministros y servicios, montaje y desmontaje de instalaciones y equipos, así como servicios de bienestar y la atención en salud para los ejecutores de la respuesta mediante la gestión contractual, la administración de los recursos y servicios de soporte requeridos.</a:t>
                      </a:r>
                      <a:endParaRPr lang="es-ES" sz="1100" dirty="0">
                        <a:solidFill>
                          <a:schemeClr val="tx1"/>
                        </a:solidFill>
                        <a:latin typeface="Arial" panose="020B0604020202020204" pitchFamily="34" charset="0"/>
                        <a:cs typeface="Arial" panose="020B0604020202020204" pitchFamily="34" charset="0"/>
                      </a:endParaRPr>
                    </a:p>
                  </a:txBody>
                  <a:tcPr marL="107950" marR="107950" marT="53975" marB="53975"/>
                </a:tc>
                <a:extLst>
                  <a:ext uri="{0D108BD9-81ED-4DB2-BD59-A6C34878D82A}">
                    <a16:rowId xmlns="" xmlns:a16="http://schemas.microsoft.com/office/drawing/2014/main" val="10003"/>
                  </a:ext>
                </a:extLst>
              </a:tr>
              <a:tr h="570876">
                <a:tc>
                  <a:txBody>
                    <a:bodyPr/>
                    <a:lstStyle/>
                    <a:p>
                      <a:pPr algn="ctr">
                        <a:spcBef>
                          <a:spcPts val="100"/>
                        </a:spcBef>
                        <a:spcAft>
                          <a:spcPts val="100"/>
                        </a:spcAft>
                      </a:pPr>
                      <a:r>
                        <a:rPr lang="es-CO" sz="1100" dirty="0">
                          <a:effectLst/>
                          <a:latin typeface="Arial" panose="020B0604020202020204" pitchFamily="34" charset="0"/>
                          <a:cs typeface="Arial" panose="020B0604020202020204" pitchFamily="34" charset="0"/>
                        </a:rPr>
                        <a:t>5</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a:txBody>
                    <a:bodyPr/>
                    <a:lstStyle/>
                    <a:p>
                      <a:pPr algn="l">
                        <a:spcBef>
                          <a:spcPts val="200"/>
                        </a:spcBef>
                        <a:spcAft>
                          <a:spcPts val="0"/>
                        </a:spcAft>
                      </a:pPr>
                      <a:r>
                        <a:rPr lang="es-ES" sz="1100" dirty="0">
                          <a:effectLst/>
                          <a:latin typeface="Arial" panose="020B0604020202020204" pitchFamily="34" charset="0"/>
                          <a:cs typeface="Arial" panose="020B0604020202020204" pitchFamily="34" charset="0"/>
                        </a:rPr>
                        <a:t>Telecomunicaciones para la respuesta</a:t>
                      </a:r>
                      <a:endParaRPr lang="es-ES" sz="1100" b="1" dirty="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L="107950" marR="107950" marT="53975" marB="53975" anchor="ctr"/>
                </a:tc>
                <a:tc>
                  <a:txBody>
                    <a:bodyPr/>
                    <a:lstStyle/>
                    <a:p>
                      <a:pPr marL="0" marR="0" indent="0" algn="l" defTabSz="774040" rtl="0" eaLnBrk="1" fontAlgn="auto" latinLnBrk="0" hangingPunct="1">
                        <a:lnSpc>
                          <a:spcPct val="100000"/>
                        </a:lnSpc>
                        <a:spcBef>
                          <a:spcPts val="0"/>
                        </a:spcBef>
                        <a:spcAft>
                          <a:spcPts val="0"/>
                        </a:spcAft>
                        <a:buClrTx/>
                        <a:buSzTx/>
                        <a:buFontTx/>
                        <a:buNone/>
                        <a:tabLst/>
                        <a:defRPr/>
                      </a:pPr>
                      <a:r>
                        <a:rPr lang="es-CO" sz="1100" dirty="0">
                          <a:latin typeface="Arial" panose="020B0604020202020204" pitchFamily="34" charset="0"/>
                          <a:cs typeface="Arial" panose="020B0604020202020204" pitchFamily="34" charset="0"/>
                        </a:rPr>
                        <a:t>Mantener las comunicaciones remotas entre los diferentes ejecutores de los servicios y funciones de respuesta; instalando sistemas de telecomunicación y asegurando la dotación de equipos de comunicaciones para vehículos, personal e instalaciones para la respuesta.</a:t>
                      </a:r>
                      <a:endParaRPr lang="es-ES" sz="1100" dirty="0">
                        <a:latin typeface="Arial" panose="020B0604020202020204" pitchFamily="34" charset="0"/>
                        <a:cs typeface="Arial" panose="020B0604020202020204" pitchFamily="34" charset="0"/>
                      </a:endParaRPr>
                    </a:p>
                  </a:txBody>
                  <a:tcPr marL="107950" marR="107950" marT="53975" marB="53975"/>
                </a:tc>
                <a:extLst>
                  <a:ext uri="{0D108BD9-81ED-4DB2-BD59-A6C34878D82A}">
                    <a16:rowId xmlns="" xmlns:a16="http://schemas.microsoft.com/office/drawing/2014/main" val="10004"/>
                  </a:ext>
                </a:extLst>
              </a:tr>
              <a:tr h="570876">
                <a:tc>
                  <a:txBody>
                    <a:bodyPr/>
                    <a:lstStyle/>
                    <a:p>
                      <a:pPr algn="ctr">
                        <a:spcBef>
                          <a:spcPts val="100"/>
                        </a:spcBef>
                        <a:spcAft>
                          <a:spcPts val="100"/>
                        </a:spcAft>
                      </a:pPr>
                      <a:r>
                        <a:rPr lang="es-CO" sz="1100" dirty="0">
                          <a:effectLst/>
                          <a:latin typeface="Arial" panose="020B0604020202020204" pitchFamily="34" charset="0"/>
                          <a:cs typeface="Arial" panose="020B0604020202020204" pitchFamily="34" charset="0"/>
                        </a:rPr>
                        <a:t>6</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a:txBody>
                    <a:bodyPr/>
                    <a:lstStyle/>
                    <a:p>
                      <a:pPr algn="l">
                        <a:spcBef>
                          <a:spcPts val="200"/>
                        </a:spcBef>
                        <a:spcAft>
                          <a:spcPts val="0"/>
                        </a:spcAft>
                      </a:pPr>
                      <a:r>
                        <a:rPr lang="es-ES" sz="1100" dirty="0">
                          <a:effectLst/>
                          <a:latin typeface="Arial" panose="020B0604020202020204" pitchFamily="34" charset="0"/>
                          <a:cs typeface="Arial" panose="020B0604020202020204" pitchFamily="34" charset="0"/>
                        </a:rPr>
                        <a:t>Aspectos financieros</a:t>
                      </a:r>
                      <a:endParaRPr lang="es-ES" sz="1100" b="1" dirty="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L="107950" marR="107950" marT="53975" marB="53975" anchor="ctr"/>
                </a:tc>
                <a:tc>
                  <a:txBody>
                    <a:bodyPr/>
                    <a:lstStyle/>
                    <a:p>
                      <a:pPr algn="l"/>
                      <a:r>
                        <a:rPr lang="es-CO" sz="1100" dirty="0">
                          <a:latin typeface="Arial" panose="020B0604020202020204" pitchFamily="34" charset="0"/>
                          <a:cs typeface="Arial" panose="020B0604020202020204" pitchFamily="34" charset="0"/>
                        </a:rPr>
                        <a:t>Analizar las necesidades de recursos financieros, la identificación de fuentes de financiamiento, la gestión de los recursos según fuente, la asignación y seguimiento a la inversión; garantizando su disponibilidad para soportar la prestación de los servicios y funciones de respuesta. </a:t>
                      </a:r>
                      <a:endParaRPr lang="es-ES" sz="1100" dirty="0">
                        <a:latin typeface="Arial" panose="020B0604020202020204" pitchFamily="34" charset="0"/>
                        <a:cs typeface="Arial" panose="020B0604020202020204" pitchFamily="34" charset="0"/>
                      </a:endParaRPr>
                    </a:p>
                  </a:txBody>
                  <a:tcPr marL="107950" marR="107950" marT="53975" marB="53975"/>
                </a:tc>
                <a:extLst>
                  <a:ext uri="{0D108BD9-81ED-4DB2-BD59-A6C34878D82A}">
                    <a16:rowId xmlns="" xmlns:a16="http://schemas.microsoft.com/office/drawing/2014/main" val="10005"/>
                  </a:ext>
                </a:extLst>
              </a:tr>
              <a:tr h="975470">
                <a:tc>
                  <a:txBody>
                    <a:bodyPr/>
                    <a:lstStyle/>
                    <a:p>
                      <a:pPr algn="ctr">
                        <a:spcBef>
                          <a:spcPts val="100"/>
                        </a:spcBef>
                        <a:spcAft>
                          <a:spcPts val="100"/>
                        </a:spcAft>
                      </a:pPr>
                      <a:r>
                        <a:rPr lang="es-CO" sz="1100" dirty="0">
                          <a:effectLst/>
                          <a:latin typeface="Arial" panose="020B0604020202020204" pitchFamily="34" charset="0"/>
                          <a:cs typeface="Arial" panose="020B0604020202020204" pitchFamily="34" charset="0"/>
                        </a:rPr>
                        <a:t>7</a:t>
                      </a:r>
                      <a:endParaRPr lang="es-CO" sz="1100" dirty="0">
                        <a:effectLst/>
                        <a:latin typeface="Arial" panose="020B0604020202020204" pitchFamily="34" charset="0"/>
                        <a:ea typeface="Times New Roman" panose="02020603050405020304" pitchFamily="18" charset="0"/>
                        <a:cs typeface="Arial" panose="020B0604020202020204" pitchFamily="34" charset="0"/>
                      </a:endParaRPr>
                    </a:p>
                  </a:txBody>
                  <a:tcPr marL="19808" marR="19808" marT="10454" marB="10454" anchor="ctr"/>
                </a:tc>
                <a:tc>
                  <a:txBody>
                    <a:bodyPr/>
                    <a:lstStyle/>
                    <a:p>
                      <a:pPr algn="l">
                        <a:spcBef>
                          <a:spcPts val="200"/>
                        </a:spcBef>
                        <a:spcAft>
                          <a:spcPts val="0"/>
                        </a:spcAft>
                      </a:pPr>
                      <a:r>
                        <a:rPr lang="es-ES" sz="1100" dirty="0">
                          <a:effectLst/>
                          <a:latin typeface="Arial" panose="020B0604020202020204" pitchFamily="34" charset="0"/>
                          <a:cs typeface="Arial" panose="020B0604020202020204" pitchFamily="34" charset="0"/>
                        </a:rPr>
                        <a:t>Aspectos jurídicos</a:t>
                      </a:r>
                      <a:endParaRPr lang="es-ES" sz="1100" b="1" dirty="0">
                        <a:solidFill>
                          <a:srgbClr val="000000"/>
                        </a:solidFill>
                        <a:effectLst/>
                        <a:latin typeface="Arial" panose="020B0604020202020204" pitchFamily="34" charset="0"/>
                        <a:ea typeface="MS Gothic" panose="020B0609070205080204" pitchFamily="49" charset="-128"/>
                        <a:cs typeface="Arial" panose="020B0604020202020204" pitchFamily="34" charset="0"/>
                      </a:endParaRPr>
                    </a:p>
                  </a:txBody>
                  <a:tcPr marL="107950" marR="107950" marT="53975" marB="53975" anchor="ctr"/>
                </a:tc>
                <a:tc>
                  <a:txBody>
                    <a:bodyPr/>
                    <a:lstStyle/>
                    <a:p>
                      <a:pPr marL="0" marR="0" indent="0" algn="l" defTabSz="774040" rtl="0" eaLnBrk="1" fontAlgn="auto" latinLnBrk="0" hangingPunct="1">
                        <a:lnSpc>
                          <a:spcPct val="100000"/>
                        </a:lnSpc>
                        <a:spcBef>
                          <a:spcPts val="0"/>
                        </a:spcBef>
                        <a:spcAft>
                          <a:spcPts val="0"/>
                        </a:spcAft>
                        <a:buClrTx/>
                        <a:buSzTx/>
                        <a:buFontTx/>
                        <a:buNone/>
                        <a:tabLst/>
                        <a:defRPr/>
                      </a:pPr>
                      <a:r>
                        <a:rPr lang="es-CO" sz="1100" dirty="0">
                          <a:latin typeface="Arial" panose="020B0604020202020204" pitchFamily="34" charset="0"/>
                          <a:cs typeface="Arial" panose="020B0604020202020204" pitchFamily="34" charset="0"/>
                        </a:rPr>
                        <a:t>Velar por el cumplimiento del marco jurídico en la prestación de servicios y funciones de respuesta a emergencias; así como formular mecanismos de soporte jurídicos que apoyen su ejecución. Contempla la adopción de actos administrativos, asesoría jurídica en los procesos contractuales, emisión de conceptos jurídicos, emisión de declaratorias de calamidad</a:t>
                      </a:r>
                      <a:r>
                        <a:rPr lang="es-CO" sz="1100" baseline="0" dirty="0">
                          <a:latin typeface="Arial" panose="020B0604020202020204" pitchFamily="34" charset="0"/>
                          <a:cs typeface="Arial" panose="020B0604020202020204" pitchFamily="34" charset="0"/>
                        </a:rPr>
                        <a:t> pública</a:t>
                      </a:r>
                      <a:r>
                        <a:rPr lang="es-CO" sz="1100" dirty="0">
                          <a:latin typeface="Arial" panose="020B0604020202020204" pitchFamily="34" charset="0"/>
                          <a:cs typeface="Arial" panose="020B0604020202020204" pitchFamily="34" charset="0"/>
                        </a:rPr>
                        <a:t> y la atención a los requerimientos de los organismos de control, así como todas las acciones, recomendaciones y asesorías necesarias para la prevención del daño antijurídico.</a:t>
                      </a:r>
                      <a:endParaRPr lang="es-ES" sz="1100" dirty="0">
                        <a:solidFill>
                          <a:schemeClr val="tx1"/>
                        </a:solidFill>
                        <a:latin typeface="Arial" panose="020B0604020202020204" pitchFamily="34" charset="0"/>
                        <a:cs typeface="Arial" panose="020B0604020202020204" pitchFamily="34" charset="0"/>
                      </a:endParaRPr>
                    </a:p>
                  </a:txBody>
                  <a:tcPr marL="107950" marR="107950" marT="53975" marB="53975"/>
                </a:tc>
                <a:extLst>
                  <a:ext uri="{0D108BD9-81ED-4DB2-BD59-A6C34878D82A}">
                    <a16:rowId xmlns="" xmlns:a16="http://schemas.microsoft.com/office/drawing/2014/main" val="10006"/>
                  </a:ext>
                </a:extLst>
              </a:tr>
            </a:tbl>
          </a:graphicData>
        </a:graphic>
      </p:graphicFrame>
    </p:spTree>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ítulo 1"/>
          <p:cNvSpPr txBox="1">
            <a:spLocks/>
          </p:cNvSpPr>
          <p:nvPr/>
        </p:nvSpPr>
        <p:spPr bwMode="auto">
          <a:xfrm>
            <a:off x="-16608" y="281789"/>
            <a:ext cx="9160608" cy="48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Niveles de Coordinación</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graphicFrame>
        <p:nvGraphicFramePr>
          <p:cNvPr id="4" name="Tabla 7"/>
          <p:cNvGraphicFramePr>
            <a:graphicFrameLocks noGrp="1"/>
          </p:cNvGraphicFramePr>
          <p:nvPr>
            <p:extLst>
              <p:ext uri="{D42A27DB-BD31-4B8C-83A1-F6EECF244321}">
                <p14:modId xmlns:p14="http://schemas.microsoft.com/office/powerpoint/2010/main" val="1571492048"/>
              </p:ext>
            </p:extLst>
          </p:nvPr>
        </p:nvGraphicFramePr>
        <p:xfrm>
          <a:off x="899592" y="1340768"/>
          <a:ext cx="7056785" cy="4459609"/>
        </p:xfrm>
        <a:graphic>
          <a:graphicData uri="http://schemas.openxmlformats.org/drawingml/2006/table">
            <a:tbl>
              <a:tblPr firstRow="1" firstCol="1" bandRow="1"/>
              <a:tblGrid>
                <a:gridCol w="545773">
                  <a:extLst>
                    <a:ext uri="{9D8B030D-6E8A-4147-A177-3AD203B41FA5}">
                      <a16:colId xmlns="" xmlns:a16="http://schemas.microsoft.com/office/drawing/2014/main" val="20003"/>
                    </a:ext>
                  </a:extLst>
                </a:gridCol>
                <a:gridCol w="557003">
                  <a:extLst>
                    <a:ext uri="{9D8B030D-6E8A-4147-A177-3AD203B41FA5}">
                      <a16:colId xmlns="" xmlns:a16="http://schemas.microsoft.com/office/drawing/2014/main" val="20004"/>
                    </a:ext>
                  </a:extLst>
                </a:gridCol>
                <a:gridCol w="557003">
                  <a:extLst>
                    <a:ext uri="{9D8B030D-6E8A-4147-A177-3AD203B41FA5}">
                      <a16:colId xmlns="" xmlns:a16="http://schemas.microsoft.com/office/drawing/2014/main" val="20005"/>
                    </a:ext>
                  </a:extLst>
                </a:gridCol>
                <a:gridCol w="2135178">
                  <a:extLst>
                    <a:ext uri="{9D8B030D-6E8A-4147-A177-3AD203B41FA5}">
                      <a16:colId xmlns="" xmlns:a16="http://schemas.microsoft.com/office/drawing/2014/main" val="20006"/>
                    </a:ext>
                  </a:extLst>
                </a:gridCol>
                <a:gridCol w="1671009">
                  <a:extLst>
                    <a:ext uri="{9D8B030D-6E8A-4147-A177-3AD203B41FA5}">
                      <a16:colId xmlns="" xmlns:a16="http://schemas.microsoft.com/office/drawing/2014/main" val="20001"/>
                    </a:ext>
                  </a:extLst>
                </a:gridCol>
                <a:gridCol w="1590819">
                  <a:extLst>
                    <a:ext uri="{9D8B030D-6E8A-4147-A177-3AD203B41FA5}">
                      <a16:colId xmlns="" xmlns:a16="http://schemas.microsoft.com/office/drawing/2014/main" val="20002"/>
                    </a:ext>
                  </a:extLst>
                </a:gridCol>
              </a:tblGrid>
              <a:tr h="327981">
                <a:tc gridSpan="4">
                  <a:txBody>
                    <a:bodyPr/>
                    <a:lstStyle>
                      <a:lvl1pPr marL="0" algn="l" defTabSz="914400" rtl="0" eaLnBrk="1" latinLnBrk="0" hangingPunct="1">
                        <a:defRPr sz="1800" b="1" kern="1200">
                          <a:solidFill>
                            <a:schemeClr val="dk1"/>
                          </a:solidFill>
                          <a:latin typeface="Calibri" panose="020F0502020204030204"/>
                          <a:ea typeface=""/>
                          <a:cs typeface=""/>
                        </a:defRPr>
                      </a:lvl1pPr>
                      <a:lvl2pPr marL="457200" algn="l" defTabSz="914400" rtl="0" eaLnBrk="1" latinLnBrk="0" hangingPunct="1">
                        <a:defRPr sz="1800" b="1" kern="1200">
                          <a:solidFill>
                            <a:schemeClr val="dk1"/>
                          </a:solidFill>
                          <a:latin typeface="Calibri" panose="020F0502020204030204"/>
                          <a:ea typeface=""/>
                          <a:cs typeface=""/>
                        </a:defRPr>
                      </a:lvl2pPr>
                      <a:lvl3pPr marL="914400" algn="l" defTabSz="914400" rtl="0" eaLnBrk="1" latinLnBrk="0" hangingPunct="1">
                        <a:defRPr sz="1800" b="1" kern="1200">
                          <a:solidFill>
                            <a:schemeClr val="dk1"/>
                          </a:solidFill>
                          <a:latin typeface="Calibri" panose="020F0502020204030204"/>
                          <a:ea typeface=""/>
                          <a:cs typeface=""/>
                        </a:defRPr>
                      </a:lvl3pPr>
                      <a:lvl4pPr marL="1371600" algn="l" defTabSz="914400" rtl="0" eaLnBrk="1" latinLnBrk="0" hangingPunct="1">
                        <a:defRPr sz="1800" b="1" kern="1200">
                          <a:solidFill>
                            <a:schemeClr val="dk1"/>
                          </a:solidFill>
                          <a:latin typeface="Calibri" panose="020F0502020204030204"/>
                          <a:ea typeface=""/>
                          <a:cs typeface=""/>
                        </a:defRPr>
                      </a:lvl4pPr>
                      <a:lvl5pPr marL="1828800" algn="l" defTabSz="914400" rtl="0" eaLnBrk="1" latinLnBrk="0" hangingPunct="1">
                        <a:defRPr sz="1800" b="1" kern="1200">
                          <a:solidFill>
                            <a:schemeClr val="dk1"/>
                          </a:solidFill>
                          <a:latin typeface="Calibri" panose="020F0502020204030204"/>
                          <a:ea typeface=""/>
                          <a:cs typeface=""/>
                        </a:defRPr>
                      </a:lvl5pPr>
                      <a:lvl6pPr marL="2286000" algn="l" defTabSz="914400" rtl="0" eaLnBrk="1" latinLnBrk="0" hangingPunct="1">
                        <a:defRPr sz="1800" b="1" kern="1200">
                          <a:solidFill>
                            <a:schemeClr val="dk1"/>
                          </a:solidFill>
                          <a:latin typeface="Calibri" panose="020F0502020204030204"/>
                          <a:ea typeface=""/>
                          <a:cs typeface=""/>
                        </a:defRPr>
                      </a:lvl6pPr>
                      <a:lvl7pPr marL="2743200" algn="l" defTabSz="914400" rtl="0" eaLnBrk="1" latinLnBrk="0" hangingPunct="1">
                        <a:defRPr sz="1800" b="1" kern="1200">
                          <a:solidFill>
                            <a:schemeClr val="dk1"/>
                          </a:solidFill>
                          <a:latin typeface="Calibri" panose="020F0502020204030204"/>
                          <a:ea typeface=""/>
                          <a:cs typeface=""/>
                        </a:defRPr>
                      </a:lvl7pPr>
                      <a:lvl8pPr marL="3200400" algn="l" defTabSz="914400" rtl="0" eaLnBrk="1" latinLnBrk="0" hangingPunct="1">
                        <a:defRPr sz="1800" b="1" kern="1200">
                          <a:solidFill>
                            <a:schemeClr val="dk1"/>
                          </a:solidFill>
                          <a:latin typeface="Calibri" panose="020F0502020204030204"/>
                          <a:ea typeface=""/>
                          <a:cs typeface=""/>
                        </a:defRPr>
                      </a:lvl8pPr>
                      <a:lvl9pPr marL="3657600" algn="l" defTabSz="914400" rtl="0" eaLnBrk="1" latinLnBrk="0" hangingPunct="1">
                        <a:defRPr sz="1800" b="1" kern="1200">
                          <a:solidFill>
                            <a:schemeClr val="dk1"/>
                          </a:solidFill>
                          <a:latin typeface="Calibri" panose="020F0502020204030204"/>
                          <a:ea typeface=""/>
                          <a:cs typeface=""/>
                        </a:defRPr>
                      </a:lvl9pPr>
                    </a:lstStyle>
                    <a:p>
                      <a:pPr algn="ctr">
                        <a:spcBef>
                          <a:spcPts val="100"/>
                        </a:spcBef>
                        <a:spcAft>
                          <a:spcPts val="100"/>
                        </a:spcAft>
                      </a:pPr>
                      <a:r>
                        <a:rPr lang="es-ES" sz="1100" dirty="0">
                          <a:effectLst/>
                          <a:latin typeface="Arial" panose="020B0604020202020204" pitchFamily="34" charset="0"/>
                          <a:cs typeface="Arial" panose="020B0604020202020204" pitchFamily="34" charset="0"/>
                        </a:rPr>
                        <a:t>Unidad de Coordinación</a:t>
                      </a:r>
                      <a:endParaRPr lang="es-CO" sz="11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hMerge="1">
                  <a:txBody>
                    <a:bodyPr/>
                    <a:lstStyle/>
                    <a:p>
                      <a:pPr algn="ctr">
                        <a:spcBef>
                          <a:spcPts val="100"/>
                        </a:spcBef>
                        <a:spcAft>
                          <a:spcPts val="100"/>
                        </a:spcAft>
                      </a:pPr>
                      <a:endParaRPr lang="es-CO" sz="11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solidFill>
                      <a:schemeClr val="accent1"/>
                    </a:solidFill>
                  </a:tcPr>
                </a:tc>
                <a:tc hMerge="1">
                  <a:txBody>
                    <a:bodyPr/>
                    <a:lstStyle/>
                    <a:p>
                      <a:pPr algn="ctr">
                        <a:spcBef>
                          <a:spcPts val="100"/>
                        </a:spcBef>
                        <a:spcAft>
                          <a:spcPts val="100"/>
                        </a:spcAft>
                      </a:pPr>
                      <a:endParaRPr lang="es-CO" sz="11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solidFill>
                      <a:schemeClr val="accent1"/>
                    </a:solidFill>
                  </a:tcPr>
                </a:tc>
                <a:tc hMerge="1">
                  <a:txBody>
                    <a:bodyPr/>
                    <a:lstStyle/>
                    <a:p>
                      <a:pPr algn="ctr">
                        <a:spcBef>
                          <a:spcPts val="100"/>
                        </a:spcBef>
                        <a:spcAft>
                          <a:spcPts val="100"/>
                        </a:spcAft>
                      </a:pPr>
                      <a:endParaRPr lang="es-CO" sz="11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solidFill>
                      <a:schemeClr val="accent1"/>
                    </a:solidFill>
                  </a:tcPr>
                </a:tc>
                <a:tc>
                  <a:txBody>
                    <a:bodyPr/>
                    <a:lstStyle>
                      <a:lvl1pPr marL="0" algn="l" defTabSz="914400" rtl="0" eaLnBrk="1" latinLnBrk="0" hangingPunct="1">
                        <a:defRPr sz="1800" b="1" kern="1200">
                          <a:solidFill>
                            <a:schemeClr val="dk1"/>
                          </a:solidFill>
                          <a:latin typeface="Calibri" panose="020F0502020204030204"/>
                          <a:ea typeface=""/>
                          <a:cs typeface=""/>
                        </a:defRPr>
                      </a:lvl1pPr>
                      <a:lvl2pPr marL="457200" algn="l" defTabSz="914400" rtl="0" eaLnBrk="1" latinLnBrk="0" hangingPunct="1">
                        <a:defRPr sz="1800" b="1" kern="1200">
                          <a:solidFill>
                            <a:schemeClr val="dk1"/>
                          </a:solidFill>
                          <a:latin typeface="Calibri" panose="020F0502020204030204"/>
                          <a:ea typeface=""/>
                          <a:cs typeface=""/>
                        </a:defRPr>
                      </a:lvl2pPr>
                      <a:lvl3pPr marL="914400" algn="l" defTabSz="914400" rtl="0" eaLnBrk="1" latinLnBrk="0" hangingPunct="1">
                        <a:defRPr sz="1800" b="1" kern="1200">
                          <a:solidFill>
                            <a:schemeClr val="dk1"/>
                          </a:solidFill>
                          <a:latin typeface="Calibri" panose="020F0502020204030204"/>
                          <a:ea typeface=""/>
                          <a:cs typeface=""/>
                        </a:defRPr>
                      </a:lvl3pPr>
                      <a:lvl4pPr marL="1371600" algn="l" defTabSz="914400" rtl="0" eaLnBrk="1" latinLnBrk="0" hangingPunct="1">
                        <a:defRPr sz="1800" b="1" kern="1200">
                          <a:solidFill>
                            <a:schemeClr val="dk1"/>
                          </a:solidFill>
                          <a:latin typeface="Calibri" panose="020F0502020204030204"/>
                          <a:ea typeface=""/>
                          <a:cs typeface=""/>
                        </a:defRPr>
                      </a:lvl4pPr>
                      <a:lvl5pPr marL="1828800" algn="l" defTabSz="914400" rtl="0" eaLnBrk="1" latinLnBrk="0" hangingPunct="1">
                        <a:defRPr sz="1800" b="1" kern="1200">
                          <a:solidFill>
                            <a:schemeClr val="dk1"/>
                          </a:solidFill>
                          <a:latin typeface="Calibri" panose="020F0502020204030204"/>
                          <a:ea typeface=""/>
                          <a:cs typeface=""/>
                        </a:defRPr>
                      </a:lvl5pPr>
                      <a:lvl6pPr marL="2286000" algn="l" defTabSz="914400" rtl="0" eaLnBrk="1" latinLnBrk="0" hangingPunct="1">
                        <a:defRPr sz="1800" b="1" kern="1200">
                          <a:solidFill>
                            <a:schemeClr val="dk1"/>
                          </a:solidFill>
                          <a:latin typeface="Calibri" panose="020F0502020204030204"/>
                          <a:ea typeface=""/>
                          <a:cs typeface=""/>
                        </a:defRPr>
                      </a:lvl6pPr>
                      <a:lvl7pPr marL="2743200" algn="l" defTabSz="914400" rtl="0" eaLnBrk="1" latinLnBrk="0" hangingPunct="1">
                        <a:defRPr sz="1800" b="1" kern="1200">
                          <a:solidFill>
                            <a:schemeClr val="dk1"/>
                          </a:solidFill>
                          <a:latin typeface="Calibri" panose="020F0502020204030204"/>
                          <a:ea typeface=""/>
                          <a:cs typeface=""/>
                        </a:defRPr>
                      </a:lvl7pPr>
                      <a:lvl8pPr marL="3200400" algn="l" defTabSz="914400" rtl="0" eaLnBrk="1" latinLnBrk="0" hangingPunct="1">
                        <a:defRPr sz="1800" b="1" kern="1200">
                          <a:solidFill>
                            <a:schemeClr val="dk1"/>
                          </a:solidFill>
                          <a:latin typeface="Calibri" panose="020F0502020204030204"/>
                          <a:ea typeface=""/>
                          <a:cs typeface=""/>
                        </a:defRPr>
                      </a:lvl8pPr>
                      <a:lvl9pPr marL="3657600" algn="l" defTabSz="914400" rtl="0" eaLnBrk="1" latinLnBrk="0" hangingPunct="1">
                        <a:defRPr sz="1800" b="1" kern="1200">
                          <a:solidFill>
                            <a:schemeClr val="dk1"/>
                          </a:solidFill>
                          <a:latin typeface="Calibri" panose="020F0502020204030204"/>
                          <a:ea typeface=""/>
                          <a:cs typeface=""/>
                        </a:defRPr>
                      </a:lvl9pPr>
                    </a:lstStyle>
                    <a:p>
                      <a:pPr algn="ctr">
                        <a:spcBef>
                          <a:spcPts val="100"/>
                        </a:spcBef>
                        <a:spcAft>
                          <a:spcPts val="100"/>
                        </a:spcAft>
                      </a:pPr>
                      <a:r>
                        <a:rPr lang="es-ES" sz="1100" dirty="0">
                          <a:effectLst/>
                          <a:latin typeface="Arial" panose="020B0604020202020204" pitchFamily="34" charset="0"/>
                          <a:cs typeface="Arial" panose="020B0604020202020204" pitchFamily="34" charset="0"/>
                        </a:rPr>
                        <a:t>Cuándo</a:t>
                      </a:r>
                      <a:endParaRPr lang="es-CO" sz="11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tc>
                  <a:txBody>
                    <a:bodyPr/>
                    <a:lstStyle>
                      <a:lvl1pPr marL="0" algn="l" defTabSz="914400" rtl="0" eaLnBrk="1" latinLnBrk="0" hangingPunct="1">
                        <a:defRPr sz="1800" b="1" kern="1200">
                          <a:solidFill>
                            <a:schemeClr val="dk1"/>
                          </a:solidFill>
                          <a:latin typeface="Calibri" panose="020F0502020204030204"/>
                          <a:ea typeface=""/>
                          <a:cs typeface=""/>
                        </a:defRPr>
                      </a:lvl1pPr>
                      <a:lvl2pPr marL="457200" algn="l" defTabSz="914400" rtl="0" eaLnBrk="1" latinLnBrk="0" hangingPunct="1">
                        <a:defRPr sz="1800" b="1" kern="1200">
                          <a:solidFill>
                            <a:schemeClr val="dk1"/>
                          </a:solidFill>
                          <a:latin typeface="Calibri" panose="020F0502020204030204"/>
                          <a:ea typeface=""/>
                          <a:cs typeface=""/>
                        </a:defRPr>
                      </a:lvl2pPr>
                      <a:lvl3pPr marL="914400" algn="l" defTabSz="914400" rtl="0" eaLnBrk="1" latinLnBrk="0" hangingPunct="1">
                        <a:defRPr sz="1800" b="1" kern="1200">
                          <a:solidFill>
                            <a:schemeClr val="dk1"/>
                          </a:solidFill>
                          <a:latin typeface="Calibri" panose="020F0502020204030204"/>
                          <a:ea typeface=""/>
                          <a:cs typeface=""/>
                        </a:defRPr>
                      </a:lvl3pPr>
                      <a:lvl4pPr marL="1371600" algn="l" defTabSz="914400" rtl="0" eaLnBrk="1" latinLnBrk="0" hangingPunct="1">
                        <a:defRPr sz="1800" b="1" kern="1200">
                          <a:solidFill>
                            <a:schemeClr val="dk1"/>
                          </a:solidFill>
                          <a:latin typeface="Calibri" panose="020F0502020204030204"/>
                          <a:ea typeface=""/>
                          <a:cs typeface=""/>
                        </a:defRPr>
                      </a:lvl4pPr>
                      <a:lvl5pPr marL="1828800" algn="l" defTabSz="914400" rtl="0" eaLnBrk="1" latinLnBrk="0" hangingPunct="1">
                        <a:defRPr sz="1800" b="1" kern="1200">
                          <a:solidFill>
                            <a:schemeClr val="dk1"/>
                          </a:solidFill>
                          <a:latin typeface="Calibri" panose="020F0502020204030204"/>
                          <a:ea typeface=""/>
                          <a:cs typeface=""/>
                        </a:defRPr>
                      </a:lvl5pPr>
                      <a:lvl6pPr marL="2286000" algn="l" defTabSz="914400" rtl="0" eaLnBrk="1" latinLnBrk="0" hangingPunct="1">
                        <a:defRPr sz="1800" b="1" kern="1200">
                          <a:solidFill>
                            <a:schemeClr val="dk1"/>
                          </a:solidFill>
                          <a:latin typeface="Calibri" panose="020F0502020204030204"/>
                          <a:ea typeface=""/>
                          <a:cs typeface=""/>
                        </a:defRPr>
                      </a:lvl6pPr>
                      <a:lvl7pPr marL="2743200" algn="l" defTabSz="914400" rtl="0" eaLnBrk="1" latinLnBrk="0" hangingPunct="1">
                        <a:defRPr sz="1800" b="1" kern="1200">
                          <a:solidFill>
                            <a:schemeClr val="dk1"/>
                          </a:solidFill>
                          <a:latin typeface="Calibri" panose="020F0502020204030204"/>
                          <a:ea typeface=""/>
                          <a:cs typeface=""/>
                        </a:defRPr>
                      </a:lvl7pPr>
                      <a:lvl8pPr marL="3200400" algn="l" defTabSz="914400" rtl="0" eaLnBrk="1" latinLnBrk="0" hangingPunct="1">
                        <a:defRPr sz="1800" b="1" kern="1200">
                          <a:solidFill>
                            <a:schemeClr val="dk1"/>
                          </a:solidFill>
                          <a:latin typeface="Calibri" panose="020F0502020204030204"/>
                          <a:ea typeface=""/>
                          <a:cs typeface=""/>
                        </a:defRPr>
                      </a:lvl8pPr>
                      <a:lvl9pPr marL="3657600" algn="l" defTabSz="914400" rtl="0" eaLnBrk="1" latinLnBrk="0" hangingPunct="1">
                        <a:defRPr sz="1800" b="1" kern="1200">
                          <a:solidFill>
                            <a:schemeClr val="dk1"/>
                          </a:solidFill>
                          <a:latin typeface="Calibri" panose="020F0502020204030204"/>
                          <a:ea typeface=""/>
                          <a:cs typeface=""/>
                        </a:defRPr>
                      </a:lvl9pPr>
                    </a:lstStyle>
                    <a:p>
                      <a:pPr algn="ctr">
                        <a:spcBef>
                          <a:spcPts val="100"/>
                        </a:spcBef>
                        <a:spcAft>
                          <a:spcPts val="100"/>
                        </a:spcAft>
                      </a:pPr>
                      <a:r>
                        <a:rPr lang="es-ES" sz="1100" dirty="0">
                          <a:effectLst/>
                          <a:latin typeface="Arial" panose="020B0604020202020204" pitchFamily="34" charset="0"/>
                          <a:cs typeface="Arial" panose="020B0604020202020204" pitchFamily="34" charset="0"/>
                        </a:rPr>
                        <a:t>Dónde</a:t>
                      </a:r>
                      <a:endParaRPr lang="es-CO" sz="11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75000"/>
                      </a:sysClr>
                    </a:solidFill>
                  </a:tcPr>
                </a:tc>
                <a:extLst>
                  <a:ext uri="{0D108BD9-81ED-4DB2-BD59-A6C34878D82A}">
                    <a16:rowId xmlns="" xmlns:a16="http://schemas.microsoft.com/office/drawing/2014/main" val="10000"/>
                  </a:ext>
                </a:extLst>
              </a:tr>
              <a:tr h="824147">
                <a:tc rowSpan="4">
                  <a:txBody>
                    <a:bodyPr/>
                    <a:lstStyle>
                      <a:lvl1pPr marL="0" algn="l" defTabSz="914400" rtl="0" eaLnBrk="1" latinLnBrk="0" hangingPunct="1">
                        <a:defRPr sz="1800" b="1" kern="1200">
                          <a:solidFill>
                            <a:schemeClr val="dk1"/>
                          </a:solidFill>
                          <a:latin typeface="Calibri" panose="020F0502020204030204"/>
                          <a:ea typeface=""/>
                          <a:cs typeface=""/>
                        </a:defRPr>
                      </a:lvl1pPr>
                      <a:lvl2pPr marL="457200" algn="l" defTabSz="914400" rtl="0" eaLnBrk="1" latinLnBrk="0" hangingPunct="1">
                        <a:defRPr sz="1800" b="1" kern="1200">
                          <a:solidFill>
                            <a:schemeClr val="dk1"/>
                          </a:solidFill>
                          <a:latin typeface="Calibri" panose="020F0502020204030204"/>
                          <a:ea typeface=""/>
                          <a:cs typeface=""/>
                        </a:defRPr>
                      </a:lvl2pPr>
                      <a:lvl3pPr marL="914400" algn="l" defTabSz="914400" rtl="0" eaLnBrk="1" latinLnBrk="0" hangingPunct="1">
                        <a:defRPr sz="1800" b="1" kern="1200">
                          <a:solidFill>
                            <a:schemeClr val="dk1"/>
                          </a:solidFill>
                          <a:latin typeface="Calibri" panose="020F0502020204030204"/>
                          <a:ea typeface=""/>
                          <a:cs typeface=""/>
                        </a:defRPr>
                      </a:lvl3pPr>
                      <a:lvl4pPr marL="1371600" algn="l" defTabSz="914400" rtl="0" eaLnBrk="1" latinLnBrk="0" hangingPunct="1">
                        <a:defRPr sz="1800" b="1" kern="1200">
                          <a:solidFill>
                            <a:schemeClr val="dk1"/>
                          </a:solidFill>
                          <a:latin typeface="Calibri" panose="020F0502020204030204"/>
                          <a:ea typeface=""/>
                          <a:cs typeface=""/>
                        </a:defRPr>
                      </a:lvl4pPr>
                      <a:lvl5pPr marL="1828800" algn="l" defTabSz="914400" rtl="0" eaLnBrk="1" latinLnBrk="0" hangingPunct="1">
                        <a:defRPr sz="1800" b="1" kern="1200">
                          <a:solidFill>
                            <a:schemeClr val="dk1"/>
                          </a:solidFill>
                          <a:latin typeface="Calibri" panose="020F0502020204030204"/>
                          <a:ea typeface=""/>
                          <a:cs typeface=""/>
                        </a:defRPr>
                      </a:lvl5pPr>
                      <a:lvl6pPr marL="2286000" algn="l" defTabSz="914400" rtl="0" eaLnBrk="1" latinLnBrk="0" hangingPunct="1">
                        <a:defRPr sz="1800" b="1" kern="1200">
                          <a:solidFill>
                            <a:schemeClr val="dk1"/>
                          </a:solidFill>
                          <a:latin typeface="Calibri" panose="020F0502020204030204"/>
                          <a:ea typeface=""/>
                          <a:cs typeface=""/>
                        </a:defRPr>
                      </a:lvl6pPr>
                      <a:lvl7pPr marL="2743200" algn="l" defTabSz="914400" rtl="0" eaLnBrk="1" latinLnBrk="0" hangingPunct="1">
                        <a:defRPr sz="1800" b="1" kern="1200">
                          <a:solidFill>
                            <a:schemeClr val="dk1"/>
                          </a:solidFill>
                          <a:latin typeface="Calibri" panose="020F0502020204030204"/>
                          <a:ea typeface=""/>
                          <a:cs typeface=""/>
                        </a:defRPr>
                      </a:lvl7pPr>
                      <a:lvl8pPr marL="3200400" algn="l" defTabSz="914400" rtl="0" eaLnBrk="1" latinLnBrk="0" hangingPunct="1">
                        <a:defRPr sz="1800" b="1" kern="1200">
                          <a:solidFill>
                            <a:schemeClr val="dk1"/>
                          </a:solidFill>
                          <a:latin typeface="Calibri" panose="020F0502020204030204"/>
                          <a:ea typeface=""/>
                          <a:cs typeface=""/>
                        </a:defRPr>
                      </a:lvl8pPr>
                      <a:lvl9pPr marL="3657600" algn="l" defTabSz="914400" rtl="0" eaLnBrk="1" latinLnBrk="0" hangingPunct="1">
                        <a:defRPr sz="1800" b="1" kern="1200">
                          <a:solidFill>
                            <a:schemeClr val="dk1"/>
                          </a:solidFill>
                          <a:latin typeface="Calibri" panose="020F0502020204030204"/>
                          <a:ea typeface=""/>
                          <a:cs typeface=""/>
                        </a:defRPr>
                      </a:lvl9pPr>
                    </a:lstStyle>
                    <a:p>
                      <a:pPr algn="l">
                        <a:spcBef>
                          <a:spcPts val="100"/>
                        </a:spcBef>
                        <a:spcAft>
                          <a:spcPts val="100"/>
                        </a:spcAft>
                      </a:pPr>
                      <a:r>
                        <a:rPr lang="es-CO" sz="1100" dirty="0" smtClean="0">
                          <a:effectLst/>
                          <a:latin typeface="Arial" panose="020B0604020202020204" pitchFamily="34" charset="0"/>
                          <a:cs typeface="Arial" panose="020B0604020202020204" pitchFamily="34" charset="0"/>
                        </a:rPr>
                        <a:t> </a:t>
                      </a:r>
                      <a:r>
                        <a:rPr lang="es-CO" sz="1100" b="0" dirty="0" smtClean="0">
                          <a:effectLst/>
                          <a:latin typeface="Arial" panose="020B0604020202020204" pitchFamily="34" charset="0"/>
                          <a:cs typeface="Arial" panose="020B0604020202020204" pitchFamily="34" charset="0"/>
                        </a:rPr>
                        <a:t> 1</a:t>
                      </a: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solidFill>
                        <a:sysClr val="windowText" lastClr="000000"/>
                      </a:solidFill>
                    </a:lnL>
                    <a:lnR w="12700" cmpd="sng">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895C6"/>
                    </a:solidFill>
                  </a:tcPr>
                </a:tc>
                <a:tc gridSpan="3">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Bef>
                          <a:spcPts val="100"/>
                        </a:spcBef>
                        <a:spcAft>
                          <a:spcPts val="100"/>
                        </a:spcAft>
                      </a:pPr>
                      <a:r>
                        <a:rPr lang="es-CO" sz="1100" dirty="0">
                          <a:effectLst/>
                          <a:latin typeface="Arial" panose="020B0604020202020204" pitchFamily="34" charset="0"/>
                          <a:cs typeface="Arial" panose="020B0604020202020204" pitchFamily="34" charset="0"/>
                        </a:rPr>
                        <a:t>Red </a:t>
                      </a:r>
                      <a:r>
                        <a:rPr lang="es-CO" sz="1100" dirty="0" smtClean="0">
                          <a:effectLst/>
                          <a:latin typeface="Arial" panose="020B0604020202020204" pitchFamily="34" charset="0"/>
                          <a:cs typeface="Arial" panose="020B0604020202020204" pitchFamily="34" charset="0"/>
                        </a:rPr>
                        <a:t>Distrital</a:t>
                      </a:r>
                      <a:r>
                        <a:rPr lang="es-CO" sz="1100" baseline="0" dirty="0" smtClean="0">
                          <a:effectLst/>
                          <a:latin typeface="Arial" panose="020B0604020202020204" pitchFamily="34" charset="0"/>
                          <a:cs typeface="Arial" panose="020B0604020202020204" pitchFamily="34" charset="0"/>
                        </a:rPr>
                        <a:t> </a:t>
                      </a:r>
                      <a:r>
                        <a:rPr lang="es-CO" sz="1100" dirty="0" smtClean="0">
                          <a:effectLst/>
                          <a:latin typeface="Arial" panose="020B0604020202020204" pitchFamily="34" charset="0"/>
                          <a:cs typeface="Arial" panose="020B0604020202020204" pitchFamily="34" charset="0"/>
                        </a:rPr>
                        <a:t>de Comunicaciones de Emergencias</a:t>
                      </a: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no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895C6"/>
                    </a:solidFill>
                  </a:tcPr>
                </a:tc>
                <a:tc h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h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Aft>
                          <a:spcPts val="0"/>
                        </a:spcAft>
                      </a:pPr>
                      <a:r>
                        <a:rPr lang="es-ES" sz="1100" dirty="0">
                          <a:effectLst/>
                          <a:latin typeface="Arial" panose="020B0604020202020204" pitchFamily="34" charset="0"/>
                          <a:cs typeface="Arial" panose="020B0604020202020204" pitchFamily="34" charset="0"/>
                        </a:rPr>
                        <a:t>Comunicación permanente</a:t>
                      </a:r>
                      <a:r>
                        <a:rPr lang="es-ES" sz="1100" baseline="0" dirty="0">
                          <a:effectLst/>
                          <a:latin typeface="Arial" panose="020B0604020202020204" pitchFamily="34" charset="0"/>
                          <a:cs typeface="Arial" panose="020B0604020202020204" pitchFamily="34" charset="0"/>
                        </a:rPr>
                        <a:t> para notificaciones y articular recursos  en emergencias cotidianas </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895C6"/>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Aft>
                          <a:spcPts val="0"/>
                        </a:spcAft>
                      </a:pPr>
                      <a:r>
                        <a:rPr lang="es-ES" sz="1100" dirty="0">
                          <a:effectLst/>
                          <a:latin typeface="Arial" panose="020B0604020202020204" pitchFamily="34" charset="0"/>
                          <a:cs typeface="Arial" panose="020B0604020202020204" pitchFamily="34" charset="0"/>
                        </a:rPr>
                        <a:t>Red</a:t>
                      </a:r>
                      <a:r>
                        <a:rPr lang="es-ES" sz="1100" baseline="0" dirty="0">
                          <a:effectLst/>
                          <a:latin typeface="Arial" panose="020B0604020202020204" pitchFamily="34" charset="0"/>
                          <a:cs typeface="Arial" panose="020B0604020202020204" pitchFamily="34" charset="0"/>
                        </a:rPr>
                        <a:t> de </a:t>
                      </a:r>
                      <a:r>
                        <a:rPr lang="es-ES" sz="1100" baseline="0" dirty="0" smtClean="0">
                          <a:effectLst/>
                          <a:latin typeface="Arial" panose="020B0604020202020204" pitchFamily="34" charset="0"/>
                          <a:cs typeface="Arial" panose="020B0604020202020204" pitchFamily="34" charset="0"/>
                        </a:rPr>
                        <a:t>radiocomunicaciones</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6895C6"/>
                    </a:solidFill>
                  </a:tcPr>
                </a:tc>
                <a:extLst>
                  <a:ext uri="{0D108BD9-81ED-4DB2-BD59-A6C34878D82A}">
                    <a16:rowId xmlns="" xmlns:a16="http://schemas.microsoft.com/office/drawing/2014/main" val="10004"/>
                  </a:ext>
                </a:extLst>
              </a:tr>
              <a:tr h="740307">
                <a:tc v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rowSpan="3">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Bef>
                          <a:spcPts val="100"/>
                        </a:spcBef>
                        <a:spcAft>
                          <a:spcPts val="100"/>
                        </a:spcAft>
                      </a:pPr>
                      <a:r>
                        <a:rPr lang="es-CO" sz="1100" dirty="0" smtClean="0">
                          <a:effectLst/>
                          <a:latin typeface="Arial" panose="020B0604020202020204" pitchFamily="34" charset="0"/>
                          <a:cs typeface="Arial" panose="020B0604020202020204" pitchFamily="34" charset="0"/>
                        </a:rPr>
                        <a:t>  2</a:t>
                      </a: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solidFill>
                        <a:sysClr val="windowText" lastClr="000000"/>
                      </a:solidFill>
                    </a:lnL>
                    <a:lnR w="12700" cmpd="sng">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0BCDE"/>
                    </a:solidFill>
                  </a:tcPr>
                </a:tc>
                <a:tc gridSpan="2">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Bef>
                          <a:spcPts val="100"/>
                        </a:spcBef>
                        <a:spcAft>
                          <a:spcPts val="100"/>
                        </a:spcAft>
                      </a:pPr>
                      <a:r>
                        <a:rPr lang="es-ES" sz="1100" dirty="0">
                          <a:effectLst/>
                          <a:latin typeface="Arial" panose="020B0604020202020204" pitchFamily="34" charset="0"/>
                          <a:cs typeface="Arial" panose="020B0604020202020204" pitchFamily="34" charset="0"/>
                        </a:rPr>
                        <a:t>Puesto de Mando Unificado – PMU</a:t>
                      </a: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no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0BCDE"/>
                    </a:solidFill>
                  </a:tcPr>
                </a:tc>
                <a:tc h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Aft>
                          <a:spcPts val="0"/>
                        </a:spcAft>
                      </a:pPr>
                      <a:r>
                        <a:rPr lang="es-CO" sz="1100" dirty="0">
                          <a:effectLst/>
                          <a:latin typeface="Arial" panose="020B0604020202020204" pitchFamily="34" charset="0"/>
                          <a:cs typeface="Arial" panose="020B0604020202020204" pitchFamily="34" charset="0"/>
                        </a:rPr>
                        <a:t>Se activa ante la presencia de dos o más entidades respondientes</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0BCDE"/>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Aft>
                          <a:spcPts val="0"/>
                        </a:spcAft>
                      </a:pPr>
                      <a:r>
                        <a:rPr lang="es-CO" sz="1100" dirty="0">
                          <a:effectLst/>
                          <a:latin typeface="Arial" panose="020B0604020202020204" pitchFamily="34" charset="0"/>
                          <a:cs typeface="Arial" panose="020B0604020202020204" pitchFamily="34" charset="0"/>
                        </a:rPr>
                        <a:t>Se ubica en terreno (próximo a la zona de afectada), con instalaciones provisionales.</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A0BCDE"/>
                    </a:solidFill>
                  </a:tcPr>
                </a:tc>
                <a:extLst>
                  <a:ext uri="{0D108BD9-81ED-4DB2-BD59-A6C34878D82A}">
                    <a16:rowId xmlns="" xmlns:a16="http://schemas.microsoft.com/office/drawing/2014/main" val="10001"/>
                  </a:ext>
                </a:extLst>
              </a:tr>
              <a:tr h="700030">
                <a:tc v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v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rowSpan="2">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Bef>
                          <a:spcPts val="100"/>
                        </a:spcBef>
                        <a:spcAft>
                          <a:spcPts val="100"/>
                        </a:spcAft>
                      </a:pPr>
                      <a:r>
                        <a:rPr lang="es-CO" sz="1100" dirty="0" smtClean="0">
                          <a:effectLst/>
                          <a:latin typeface="Arial" panose="020B0604020202020204" pitchFamily="34" charset="0"/>
                          <a:cs typeface="Arial" panose="020B0604020202020204" pitchFamily="34" charset="0"/>
                        </a:rPr>
                        <a:t>  3</a:t>
                      </a: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solidFill>
                        <a:sysClr val="windowText" lastClr="000000"/>
                      </a:solidFill>
                    </a:lnL>
                    <a:lnR w="12700" cmpd="sng">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Bef>
                          <a:spcPts val="100"/>
                        </a:spcBef>
                        <a:spcAft>
                          <a:spcPts val="100"/>
                        </a:spcAft>
                      </a:pPr>
                      <a:r>
                        <a:rPr lang="es-ES" sz="1100" dirty="0">
                          <a:effectLst/>
                          <a:latin typeface="Arial" panose="020B0604020202020204" pitchFamily="34" charset="0"/>
                          <a:cs typeface="Arial" panose="020B0604020202020204" pitchFamily="34" charset="0"/>
                        </a:rPr>
                        <a:t>Centro de Operaciones de Emergencias – COE</a:t>
                      </a: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no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Aft>
                          <a:spcPts val="0"/>
                        </a:spcAft>
                      </a:pPr>
                      <a:r>
                        <a:rPr lang="es-CO" sz="1100" dirty="0">
                          <a:effectLst/>
                          <a:latin typeface="Arial" panose="020B0604020202020204" pitchFamily="34" charset="0"/>
                          <a:cs typeface="Arial" panose="020B0604020202020204" pitchFamily="34" charset="0"/>
                        </a:rPr>
                        <a:t>Se activa por solicitud del Director del IDIGER en situación</a:t>
                      </a:r>
                      <a:r>
                        <a:rPr lang="es-CO" sz="1100" baseline="0" dirty="0">
                          <a:effectLst/>
                          <a:latin typeface="Arial" panose="020B0604020202020204" pitchFamily="34" charset="0"/>
                          <a:cs typeface="Arial" panose="020B0604020202020204" pitchFamily="34" charset="0"/>
                        </a:rPr>
                        <a:t> </a:t>
                      </a:r>
                      <a:r>
                        <a:rPr lang="es-CO" sz="1100" dirty="0">
                          <a:effectLst/>
                          <a:latin typeface="Arial" panose="020B0604020202020204" pitchFamily="34" charset="0"/>
                          <a:cs typeface="Arial" panose="020B0604020202020204" pitchFamily="34" charset="0"/>
                        </a:rPr>
                        <a:t>intensa o extendida de daños y/o crisis social*</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Bef>
                          <a:spcPts val="100"/>
                        </a:spcBef>
                        <a:spcAft>
                          <a:spcPts val="100"/>
                        </a:spcAft>
                      </a:pPr>
                      <a:r>
                        <a:rPr lang="es-CO" sz="1100" dirty="0">
                          <a:effectLst/>
                          <a:latin typeface="Arial" panose="020B0604020202020204" pitchFamily="34" charset="0"/>
                          <a:cs typeface="Arial" panose="020B0604020202020204" pitchFamily="34" charset="0"/>
                        </a:rPr>
                        <a:t>Se ubica en el Centro de Comando, Control, Comunicaciones y Cómputo de Bogotá – C4</a:t>
                      </a:r>
                      <a:endParaRPr lang="es-ES" sz="1100" dirty="0">
                        <a:effectLst/>
                        <a:latin typeface="Arial" panose="020B0604020202020204" pitchFamily="34" charset="0"/>
                        <a:cs typeface="Arial" panose="020B0604020202020204" pitchFamily="34" charset="0"/>
                      </a:endParaRPr>
                    </a:p>
                    <a:p>
                      <a:pPr algn="l">
                        <a:spcAft>
                          <a:spcPts val="0"/>
                        </a:spcAft>
                      </a:pPr>
                      <a:r>
                        <a:rPr lang="es-CO" sz="1100" dirty="0">
                          <a:effectLst/>
                          <a:latin typeface="Arial" panose="020B0604020202020204" pitchFamily="34" charset="0"/>
                          <a:cs typeface="Arial" panose="020B0604020202020204" pitchFamily="34" charset="0"/>
                        </a:rPr>
                        <a:t>Calle 20 # 68A – 06</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 xmlns:a16="http://schemas.microsoft.com/office/drawing/2014/main" val="10002"/>
                  </a:ext>
                </a:extLst>
              </a:tr>
              <a:tr h="579779">
                <a:tc v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v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vMerge="1">
                  <a:txBody>
                    <a:bodyPr/>
                    <a:lstStyle/>
                    <a:p>
                      <a:pPr algn="l">
                        <a:spcBef>
                          <a:spcPts val="100"/>
                        </a:spcBef>
                        <a:spcAft>
                          <a:spcPts val="100"/>
                        </a:spcAft>
                      </a:pP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Bef>
                          <a:spcPts val="100"/>
                        </a:spcBef>
                        <a:spcAft>
                          <a:spcPts val="100"/>
                        </a:spcAft>
                      </a:pPr>
                      <a:r>
                        <a:rPr lang="es-CO" sz="1100" dirty="0" smtClean="0">
                          <a:effectLst/>
                          <a:latin typeface="Arial" panose="020B0604020202020204" pitchFamily="34" charset="0"/>
                          <a:cs typeface="Arial" panose="020B0604020202020204" pitchFamily="34" charset="0"/>
                        </a:rPr>
                        <a:t>  </a:t>
                      </a:r>
                      <a:endParaRPr lang="es-CO" sz="1100" b="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73050" indent="0" algn="l">
                        <a:spcBef>
                          <a:spcPts val="100"/>
                        </a:spcBef>
                        <a:spcAft>
                          <a:spcPts val="100"/>
                        </a:spcAft>
                      </a:pPr>
                      <a:r>
                        <a:rPr lang="es-ES" sz="1100" dirty="0" smtClean="0">
                          <a:effectLst/>
                          <a:latin typeface="Arial" panose="020B0604020202020204" pitchFamily="34" charset="0"/>
                          <a:cs typeface="Arial" panose="020B0604020202020204" pitchFamily="34" charset="0"/>
                        </a:rPr>
                        <a:t>Consejo Distrital de Gestión de Riesgos y Cambio Climático CDGR-CC**</a:t>
                      </a:r>
                      <a:endParaRPr lang="es-CO" sz="11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7304" marR="77304" marT="40799" marB="40799"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Aft>
                          <a:spcPts val="0"/>
                        </a:spcAft>
                      </a:pPr>
                      <a:r>
                        <a:rPr lang="es-ES" sz="1100" dirty="0">
                          <a:effectLst/>
                          <a:latin typeface="Arial" panose="020B0604020202020204" pitchFamily="34" charset="0"/>
                          <a:cs typeface="Arial" panose="020B0604020202020204" pitchFamily="34" charset="0"/>
                        </a:rPr>
                        <a:t>Se activa por solicitud del Alcalde </a:t>
                      </a:r>
                      <a:r>
                        <a:rPr lang="es-ES" sz="1100" dirty="0" smtClean="0">
                          <a:effectLst/>
                          <a:latin typeface="Arial" panose="020B0604020202020204" pitchFamily="34" charset="0"/>
                          <a:cs typeface="Arial" panose="020B0604020202020204" pitchFamily="34" charset="0"/>
                        </a:rPr>
                        <a:t>Mayor, el Secretario General  </a:t>
                      </a:r>
                      <a:r>
                        <a:rPr lang="es-ES" sz="1100" dirty="0">
                          <a:effectLst/>
                          <a:latin typeface="Arial" panose="020B0604020202020204" pitchFamily="34" charset="0"/>
                          <a:cs typeface="Arial" panose="020B0604020202020204" pitchFamily="34" charset="0"/>
                        </a:rPr>
                        <a:t>o </a:t>
                      </a:r>
                      <a:r>
                        <a:rPr lang="es-ES" sz="1100" dirty="0" smtClean="0">
                          <a:effectLst/>
                          <a:latin typeface="Arial" panose="020B0604020202020204" pitchFamily="34" charset="0"/>
                          <a:cs typeface="Arial" panose="020B0604020202020204" pitchFamily="34" charset="0"/>
                        </a:rPr>
                        <a:t>el </a:t>
                      </a:r>
                      <a:r>
                        <a:rPr lang="es-ES" sz="1100" dirty="0">
                          <a:effectLst/>
                          <a:latin typeface="Arial" panose="020B0604020202020204" pitchFamily="34" charset="0"/>
                          <a:cs typeface="Arial" panose="020B0604020202020204" pitchFamily="34" charset="0"/>
                        </a:rPr>
                        <a:t>Director del IDIGER</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l">
                        <a:spcAft>
                          <a:spcPts val="0"/>
                        </a:spcAft>
                      </a:pPr>
                      <a:r>
                        <a:rPr lang="es-CO" sz="1100" dirty="0">
                          <a:effectLst/>
                          <a:latin typeface="Arial" panose="020B0604020202020204" pitchFamily="34" charset="0"/>
                          <a:cs typeface="Arial" panose="020B0604020202020204" pitchFamily="34" charset="0"/>
                        </a:rPr>
                        <a:t>Se ubica en la Alcaldía Mayor</a:t>
                      </a:r>
                      <a:r>
                        <a:rPr lang="es-CO" sz="1100" baseline="0" dirty="0">
                          <a:effectLst/>
                          <a:latin typeface="Arial" panose="020B0604020202020204" pitchFamily="34" charset="0"/>
                          <a:cs typeface="Arial" panose="020B0604020202020204" pitchFamily="34" charset="0"/>
                        </a:rPr>
                        <a:t> de Bogotá, Carrera 8 # 10 – 65</a:t>
                      </a:r>
                      <a:endParaRPr lang="es-ES" sz="1100" b="0" dirty="0">
                        <a:effectLst/>
                        <a:latin typeface="Arial" panose="020B0604020202020204" pitchFamily="34" charset="0"/>
                        <a:ea typeface="Times New Roman" panose="02020603050405020304" pitchFamily="18" charset="0"/>
                        <a:cs typeface="Arial" panose="020B0604020202020204" pitchFamily="34" charset="0"/>
                      </a:endParaRPr>
                    </a:p>
                  </a:txBody>
                  <a:tcPr marL="107950" marR="107950" marT="53975" marB="53975"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443922836"/>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ítulo 1"/>
          <p:cNvSpPr txBox="1">
            <a:spLocks/>
          </p:cNvSpPr>
          <p:nvPr/>
        </p:nvSpPr>
        <p:spPr bwMode="auto">
          <a:xfrm>
            <a:off x="-28600" y="107677"/>
            <a:ext cx="9144000"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Contenido</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12" name="Forma libre 11"/>
          <p:cNvSpPr/>
          <p:nvPr/>
        </p:nvSpPr>
        <p:spPr>
          <a:xfrm>
            <a:off x="75635" y="2889000"/>
            <a:ext cx="9000000" cy="1080000"/>
          </a:xfrm>
          <a:custGeom>
            <a:avLst/>
            <a:gdLst>
              <a:gd name="connsiteX0" fmla="*/ 0 w 5473700"/>
              <a:gd name="connsiteY0" fmla="*/ 78002 h 468000"/>
              <a:gd name="connsiteX1" fmla="*/ 78002 w 5473700"/>
              <a:gd name="connsiteY1" fmla="*/ 0 h 468000"/>
              <a:gd name="connsiteX2" fmla="*/ 5395698 w 5473700"/>
              <a:gd name="connsiteY2" fmla="*/ 0 h 468000"/>
              <a:gd name="connsiteX3" fmla="*/ 5473700 w 5473700"/>
              <a:gd name="connsiteY3" fmla="*/ 78002 h 468000"/>
              <a:gd name="connsiteX4" fmla="*/ 5473700 w 5473700"/>
              <a:gd name="connsiteY4" fmla="*/ 389998 h 468000"/>
              <a:gd name="connsiteX5" fmla="*/ 5395698 w 5473700"/>
              <a:gd name="connsiteY5" fmla="*/ 468000 h 468000"/>
              <a:gd name="connsiteX6" fmla="*/ 78002 w 5473700"/>
              <a:gd name="connsiteY6" fmla="*/ 468000 h 468000"/>
              <a:gd name="connsiteX7" fmla="*/ 0 w 5473700"/>
              <a:gd name="connsiteY7" fmla="*/ 389998 h 468000"/>
              <a:gd name="connsiteX8" fmla="*/ 0 w 5473700"/>
              <a:gd name="connsiteY8" fmla="*/ 78002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3700" h="468000">
                <a:moveTo>
                  <a:pt x="0" y="78002"/>
                </a:moveTo>
                <a:cubicBezTo>
                  <a:pt x="0" y="34923"/>
                  <a:pt x="34923" y="0"/>
                  <a:pt x="78002" y="0"/>
                </a:cubicBezTo>
                <a:lnTo>
                  <a:pt x="5395698" y="0"/>
                </a:lnTo>
                <a:cubicBezTo>
                  <a:pt x="5438777" y="0"/>
                  <a:pt x="5473700" y="34923"/>
                  <a:pt x="5473700" y="78002"/>
                </a:cubicBezTo>
                <a:lnTo>
                  <a:pt x="5473700" y="389998"/>
                </a:lnTo>
                <a:cubicBezTo>
                  <a:pt x="5473700" y="433077"/>
                  <a:pt x="5438777" y="468000"/>
                  <a:pt x="5395698" y="468000"/>
                </a:cubicBezTo>
                <a:lnTo>
                  <a:pt x="78002" y="468000"/>
                </a:lnTo>
                <a:cubicBezTo>
                  <a:pt x="34923" y="468000"/>
                  <a:pt x="0" y="433077"/>
                  <a:pt x="0" y="389998"/>
                </a:cubicBezTo>
                <a:lnTo>
                  <a:pt x="0" y="78002"/>
                </a:lnTo>
                <a:close/>
              </a:path>
            </a:pathLst>
          </a:custGeom>
          <a:solidFill>
            <a:srgbClr val="5B9BD5"/>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046" tIns="99046" rIns="99046" bIns="99046" numCol="1" spcCol="1270" anchor="ctr" anchorCtr="0">
            <a:noAutofit/>
          </a:bodyPr>
          <a:lstStyle/>
          <a:p>
            <a:pPr lvl="0" algn="just" defTabSz="889000">
              <a:lnSpc>
                <a:spcPct val="90000"/>
              </a:lnSpc>
              <a:spcBef>
                <a:spcPct val="0"/>
              </a:spcBef>
              <a:spcAft>
                <a:spcPct val="35000"/>
              </a:spcAft>
            </a:pPr>
            <a:r>
              <a:rPr lang="es-ES" sz="4400" b="0" kern="1200" dirty="0" smtClean="0">
                <a:solidFill>
                  <a:schemeClr val="bg1"/>
                </a:solidFill>
                <a:latin typeface="Arial" panose="020B0604020202020204" pitchFamily="34" charset="0"/>
                <a:cs typeface="Arial" panose="020B0604020202020204" pitchFamily="34" charset="0"/>
              </a:rPr>
              <a:t>9. Medidas territoriales</a:t>
            </a:r>
            <a:endParaRPr lang="es-ES" sz="4400" b="0"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56805"/>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Título 1"/>
          <p:cNvSpPr txBox="1">
            <a:spLocks/>
          </p:cNvSpPr>
          <p:nvPr/>
        </p:nvSpPr>
        <p:spPr bwMode="auto">
          <a:xfrm>
            <a:off x="251520" y="274983"/>
            <a:ext cx="8352928" cy="72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a:solidFill>
                  <a:schemeClr val="bg1"/>
                </a:solidFill>
                <a:ea typeface="Arial Rounded MT Bold" panose="020F0704030504030204" pitchFamily="34" charset="0"/>
                <a:cs typeface="Arial" panose="020B0604020202020204" pitchFamily="34" charset="0"/>
              </a:rPr>
              <a:t>Medidas en las </a:t>
            </a:r>
            <a:r>
              <a:rPr lang="es-ES_tradnl" altLang="es-ES_tradnl" sz="3600" b="1" dirty="0" smtClean="0">
                <a:solidFill>
                  <a:schemeClr val="bg1"/>
                </a:solidFill>
                <a:ea typeface="Arial Rounded MT Bold" panose="020F0704030504030204" pitchFamily="34" charset="0"/>
                <a:cs typeface="Arial" panose="020B0604020202020204" pitchFamily="34" charset="0"/>
              </a:rPr>
              <a:t>Localidades</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6" name="16 Forma libre"/>
          <p:cNvSpPr/>
          <p:nvPr/>
        </p:nvSpPr>
        <p:spPr>
          <a:xfrm>
            <a:off x="2855887" y="1196752"/>
            <a:ext cx="3592365" cy="1052641"/>
          </a:xfrm>
          <a:custGeom>
            <a:avLst/>
            <a:gdLst>
              <a:gd name="connsiteX0" fmla="*/ 0 w 1835995"/>
              <a:gd name="connsiteY0" fmla="*/ 147709 h 886236"/>
              <a:gd name="connsiteX1" fmla="*/ 147709 w 1835995"/>
              <a:gd name="connsiteY1" fmla="*/ 0 h 886236"/>
              <a:gd name="connsiteX2" fmla="*/ 1688286 w 1835995"/>
              <a:gd name="connsiteY2" fmla="*/ 0 h 886236"/>
              <a:gd name="connsiteX3" fmla="*/ 1835995 w 1835995"/>
              <a:gd name="connsiteY3" fmla="*/ 147709 h 886236"/>
              <a:gd name="connsiteX4" fmla="*/ 1835995 w 1835995"/>
              <a:gd name="connsiteY4" fmla="*/ 738527 h 886236"/>
              <a:gd name="connsiteX5" fmla="*/ 1688286 w 1835995"/>
              <a:gd name="connsiteY5" fmla="*/ 886236 h 886236"/>
              <a:gd name="connsiteX6" fmla="*/ 147709 w 1835995"/>
              <a:gd name="connsiteY6" fmla="*/ 886236 h 886236"/>
              <a:gd name="connsiteX7" fmla="*/ 0 w 1835995"/>
              <a:gd name="connsiteY7" fmla="*/ 738527 h 886236"/>
              <a:gd name="connsiteX8" fmla="*/ 0 w 1835995"/>
              <a:gd name="connsiteY8" fmla="*/ 147709 h 88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995" h="886236">
                <a:moveTo>
                  <a:pt x="0" y="147709"/>
                </a:moveTo>
                <a:cubicBezTo>
                  <a:pt x="0" y="66132"/>
                  <a:pt x="66132" y="0"/>
                  <a:pt x="147709" y="0"/>
                </a:cubicBezTo>
                <a:lnTo>
                  <a:pt x="1688286" y="0"/>
                </a:lnTo>
                <a:cubicBezTo>
                  <a:pt x="1769863" y="0"/>
                  <a:pt x="1835995" y="66132"/>
                  <a:pt x="1835995" y="147709"/>
                </a:cubicBezTo>
                <a:lnTo>
                  <a:pt x="1835995" y="738527"/>
                </a:lnTo>
                <a:cubicBezTo>
                  <a:pt x="1835995" y="820104"/>
                  <a:pt x="1769863" y="886236"/>
                  <a:pt x="1688286" y="886236"/>
                </a:cubicBezTo>
                <a:lnTo>
                  <a:pt x="147709" y="886236"/>
                </a:lnTo>
                <a:cubicBezTo>
                  <a:pt x="66132" y="886236"/>
                  <a:pt x="0" y="820104"/>
                  <a:pt x="0" y="738527"/>
                </a:cubicBezTo>
                <a:lnTo>
                  <a:pt x="0" y="147709"/>
                </a:lnTo>
                <a:close/>
              </a:path>
            </a:pathLst>
          </a:custGeom>
          <a:ln/>
        </p:spPr>
        <p:style>
          <a:lnRef idx="1">
            <a:schemeClr val="accent3"/>
          </a:lnRef>
          <a:fillRef idx="2">
            <a:schemeClr val="accent3"/>
          </a:fillRef>
          <a:effectRef idx="1">
            <a:schemeClr val="accent3"/>
          </a:effectRef>
          <a:fontRef idx="minor">
            <a:schemeClr val="dk1"/>
          </a:fontRef>
        </p:style>
        <p:txBody>
          <a:bodyPr spcFirstLastPara="0" vert="horz" wrap="square" lIns="0" tIns="0" rIns="0" bIns="0" numCol="1" spcCol="1270" anchor="ctr" anchorCtr="0">
            <a:no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545"/>
              </a:spcAft>
            </a:pPr>
            <a:r>
              <a:rPr lang="es-CO" sz="1600" b="1" kern="1200" dirty="0" smtClean="0">
                <a:effectLst/>
                <a:latin typeface="Arial" panose="020B0604020202020204" pitchFamily="34" charset="0"/>
                <a:ea typeface="ＭＳ Ｐゴシック"/>
                <a:cs typeface="Arial" panose="020B0604020202020204" pitchFamily="34" charset="0"/>
              </a:rPr>
              <a:t>20 localidades</a:t>
            </a:r>
          </a:p>
          <a:p>
            <a:pPr algn="ctr">
              <a:lnSpc>
                <a:spcPct val="90000"/>
              </a:lnSpc>
              <a:spcAft>
                <a:spcPts val="545"/>
              </a:spcAft>
            </a:pPr>
            <a:r>
              <a:rPr lang="es-CO" sz="1600" b="1" dirty="0" smtClean="0">
                <a:latin typeface="Arial" panose="020B0604020202020204" pitchFamily="34" charset="0"/>
                <a:ea typeface="ＭＳ Ｐゴシック"/>
                <a:cs typeface="Arial" panose="020B0604020202020204" pitchFamily="34" charset="0"/>
              </a:rPr>
              <a:t>CLGR-CC</a:t>
            </a:r>
            <a:endParaRPr lang="es-CO" sz="1200" dirty="0">
              <a:effectLst/>
              <a:latin typeface="Arial" panose="020B0604020202020204" pitchFamily="34" charset="0"/>
              <a:ea typeface="ＭＳ Ｐゴシック"/>
              <a:cs typeface="Arial" panose="020B0604020202020204" pitchFamily="34" charset="0"/>
            </a:endParaRPr>
          </a:p>
        </p:txBody>
      </p:sp>
      <p:sp>
        <p:nvSpPr>
          <p:cNvPr id="8" name="18 Forma libre"/>
          <p:cNvSpPr/>
          <p:nvPr/>
        </p:nvSpPr>
        <p:spPr>
          <a:xfrm>
            <a:off x="5652120" y="2704352"/>
            <a:ext cx="2736304" cy="2160239"/>
          </a:xfrm>
          <a:custGeom>
            <a:avLst/>
            <a:gdLst>
              <a:gd name="connsiteX0" fmla="*/ 0 w 1835995"/>
              <a:gd name="connsiteY0" fmla="*/ 147709 h 886236"/>
              <a:gd name="connsiteX1" fmla="*/ 147709 w 1835995"/>
              <a:gd name="connsiteY1" fmla="*/ 0 h 886236"/>
              <a:gd name="connsiteX2" fmla="*/ 1688286 w 1835995"/>
              <a:gd name="connsiteY2" fmla="*/ 0 h 886236"/>
              <a:gd name="connsiteX3" fmla="*/ 1835995 w 1835995"/>
              <a:gd name="connsiteY3" fmla="*/ 147709 h 886236"/>
              <a:gd name="connsiteX4" fmla="*/ 1835995 w 1835995"/>
              <a:gd name="connsiteY4" fmla="*/ 738527 h 886236"/>
              <a:gd name="connsiteX5" fmla="*/ 1688286 w 1835995"/>
              <a:gd name="connsiteY5" fmla="*/ 886236 h 886236"/>
              <a:gd name="connsiteX6" fmla="*/ 147709 w 1835995"/>
              <a:gd name="connsiteY6" fmla="*/ 886236 h 886236"/>
              <a:gd name="connsiteX7" fmla="*/ 0 w 1835995"/>
              <a:gd name="connsiteY7" fmla="*/ 738527 h 886236"/>
              <a:gd name="connsiteX8" fmla="*/ 0 w 1835995"/>
              <a:gd name="connsiteY8" fmla="*/ 147709 h 88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995" h="886236">
                <a:moveTo>
                  <a:pt x="0" y="147709"/>
                </a:moveTo>
                <a:cubicBezTo>
                  <a:pt x="0" y="66132"/>
                  <a:pt x="66132" y="0"/>
                  <a:pt x="147709" y="0"/>
                </a:cubicBezTo>
                <a:lnTo>
                  <a:pt x="1688286" y="0"/>
                </a:lnTo>
                <a:cubicBezTo>
                  <a:pt x="1769863" y="0"/>
                  <a:pt x="1835995" y="66132"/>
                  <a:pt x="1835995" y="147709"/>
                </a:cubicBezTo>
                <a:lnTo>
                  <a:pt x="1835995" y="738527"/>
                </a:lnTo>
                <a:cubicBezTo>
                  <a:pt x="1835995" y="820104"/>
                  <a:pt x="1769863" y="886236"/>
                  <a:pt x="1688286" y="886236"/>
                </a:cubicBezTo>
                <a:lnTo>
                  <a:pt x="147709" y="886236"/>
                </a:lnTo>
                <a:cubicBezTo>
                  <a:pt x="66132" y="886236"/>
                  <a:pt x="0" y="820104"/>
                  <a:pt x="0" y="738527"/>
                </a:cubicBezTo>
                <a:lnTo>
                  <a:pt x="0" y="147709"/>
                </a:lnTo>
                <a:close/>
              </a:path>
            </a:pathLst>
          </a:custGeom>
          <a:ln/>
        </p:spPr>
        <p:style>
          <a:lnRef idx="1">
            <a:schemeClr val="accent2"/>
          </a:lnRef>
          <a:fillRef idx="2">
            <a:schemeClr val="accent2"/>
          </a:fillRef>
          <a:effectRef idx="1">
            <a:schemeClr val="accent2"/>
          </a:effectRef>
          <a:fontRef idx="minor">
            <a:schemeClr val="dk1"/>
          </a:fontRef>
        </p:style>
        <p:txBody>
          <a:bodyPr spcFirstLastPara="0" vert="horz" wrap="square" lIns="79262" tIns="79262" rIns="79262" bIns="79262" numCol="1" spcCol="1270" anchor="ctr" anchorCtr="0">
            <a:no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altLang="es-CO" sz="1600" b="1" dirty="0" smtClean="0">
                <a:latin typeface="Arial" panose="020B0604020202020204" pitchFamily="34" charset="0"/>
                <a:ea typeface="Calibri" panose="020F0502020204030204" pitchFamily="34" charset="0"/>
                <a:cs typeface="Arial" panose="020B0604020202020204" pitchFamily="34" charset="0"/>
              </a:rPr>
              <a:t>Matriz </a:t>
            </a:r>
            <a:r>
              <a:rPr lang="es-CO" altLang="es-CO" sz="1600" b="1" dirty="0">
                <a:latin typeface="Arial" panose="020B0604020202020204" pitchFamily="34" charset="0"/>
                <a:ea typeface="Calibri" panose="020F0502020204030204" pitchFamily="34" charset="0"/>
                <a:cs typeface="Arial" panose="020B0604020202020204" pitchFamily="34" charset="0"/>
              </a:rPr>
              <a:t>de P</a:t>
            </a:r>
            <a:r>
              <a:rPr lang="es-CO" altLang="es-CO" sz="1600" b="1" dirty="0" smtClean="0">
                <a:latin typeface="Arial" panose="020B0604020202020204" pitchFamily="34" charset="0"/>
                <a:ea typeface="Calibri" panose="020F0502020204030204" pitchFamily="34" charset="0"/>
                <a:cs typeface="Arial" panose="020B0604020202020204" pitchFamily="34" charset="0"/>
              </a:rPr>
              <a:t>untos Críticos </a:t>
            </a:r>
          </a:p>
          <a:p>
            <a:pPr algn="ctr"/>
            <a:r>
              <a:rPr lang="es-CO" altLang="es-CO" sz="1600" b="1" dirty="0" smtClean="0">
                <a:latin typeface="Arial" panose="020B0604020202020204" pitchFamily="34" charset="0"/>
                <a:ea typeface="Calibri" panose="020F0502020204030204" pitchFamily="34" charset="0"/>
                <a:cs typeface="Arial" panose="020B0604020202020204" pitchFamily="34" charset="0"/>
              </a:rPr>
              <a:t>por Localidad</a:t>
            </a:r>
          </a:p>
        </p:txBody>
      </p:sp>
      <p:sp>
        <p:nvSpPr>
          <p:cNvPr id="10" name="24 Forma libre"/>
          <p:cNvSpPr/>
          <p:nvPr/>
        </p:nvSpPr>
        <p:spPr>
          <a:xfrm>
            <a:off x="2867543" y="5256678"/>
            <a:ext cx="3592365" cy="1052641"/>
          </a:xfrm>
          <a:custGeom>
            <a:avLst/>
            <a:gdLst>
              <a:gd name="connsiteX0" fmla="*/ 0 w 1835995"/>
              <a:gd name="connsiteY0" fmla="*/ 147709 h 886236"/>
              <a:gd name="connsiteX1" fmla="*/ 147709 w 1835995"/>
              <a:gd name="connsiteY1" fmla="*/ 0 h 886236"/>
              <a:gd name="connsiteX2" fmla="*/ 1688286 w 1835995"/>
              <a:gd name="connsiteY2" fmla="*/ 0 h 886236"/>
              <a:gd name="connsiteX3" fmla="*/ 1835995 w 1835995"/>
              <a:gd name="connsiteY3" fmla="*/ 147709 h 886236"/>
              <a:gd name="connsiteX4" fmla="*/ 1835995 w 1835995"/>
              <a:gd name="connsiteY4" fmla="*/ 738527 h 886236"/>
              <a:gd name="connsiteX5" fmla="*/ 1688286 w 1835995"/>
              <a:gd name="connsiteY5" fmla="*/ 886236 h 886236"/>
              <a:gd name="connsiteX6" fmla="*/ 147709 w 1835995"/>
              <a:gd name="connsiteY6" fmla="*/ 886236 h 886236"/>
              <a:gd name="connsiteX7" fmla="*/ 0 w 1835995"/>
              <a:gd name="connsiteY7" fmla="*/ 738527 h 886236"/>
              <a:gd name="connsiteX8" fmla="*/ 0 w 1835995"/>
              <a:gd name="connsiteY8" fmla="*/ 147709 h 88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995" h="886236">
                <a:moveTo>
                  <a:pt x="0" y="147709"/>
                </a:moveTo>
                <a:cubicBezTo>
                  <a:pt x="0" y="66132"/>
                  <a:pt x="66132" y="0"/>
                  <a:pt x="147709" y="0"/>
                </a:cubicBezTo>
                <a:lnTo>
                  <a:pt x="1688286" y="0"/>
                </a:lnTo>
                <a:cubicBezTo>
                  <a:pt x="1769863" y="0"/>
                  <a:pt x="1835995" y="66132"/>
                  <a:pt x="1835995" y="147709"/>
                </a:cubicBezTo>
                <a:lnTo>
                  <a:pt x="1835995" y="738527"/>
                </a:lnTo>
                <a:cubicBezTo>
                  <a:pt x="1835995" y="820104"/>
                  <a:pt x="1769863" y="886236"/>
                  <a:pt x="1688286" y="886236"/>
                </a:cubicBezTo>
                <a:lnTo>
                  <a:pt x="147709" y="886236"/>
                </a:lnTo>
                <a:cubicBezTo>
                  <a:pt x="66132" y="886236"/>
                  <a:pt x="0" y="820104"/>
                  <a:pt x="0" y="738527"/>
                </a:cubicBezTo>
                <a:lnTo>
                  <a:pt x="0" y="147709"/>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96602" tIns="96602" rIns="96602" bIns="96602" numCol="1" spcCol="1270" anchor="ctr" anchorCtr="0">
            <a:no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545"/>
              </a:spcAft>
            </a:pPr>
            <a:r>
              <a:rPr lang="es-CO" sz="1600" b="1" kern="1200" dirty="0" smtClean="0">
                <a:effectLst/>
                <a:latin typeface="Arial" panose="020B0604020202020204" pitchFamily="34" charset="0"/>
                <a:ea typeface="ＭＳ Ｐゴシック"/>
                <a:cs typeface="Arial" panose="020B0604020202020204" pitchFamily="34" charset="0"/>
              </a:rPr>
              <a:t>Panorama de Riesgos</a:t>
            </a:r>
          </a:p>
          <a:p>
            <a:pPr algn="ctr">
              <a:lnSpc>
                <a:spcPct val="90000"/>
              </a:lnSpc>
              <a:spcAft>
                <a:spcPts val="545"/>
              </a:spcAft>
            </a:pPr>
            <a:r>
              <a:rPr lang="es-CO" sz="1600" b="1" kern="1200" dirty="0" smtClean="0">
                <a:effectLst/>
                <a:latin typeface="Arial" panose="020B0604020202020204" pitchFamily="34" charset="0"/>
                <a:ea typeface="ＭＳ Ｐゴシック"/>
                <a:cs typeface="Arial" panose="020B0604020202020204" pitchFamily="34" charset="0"/>
              </a:rPr>
              <a:t> por Localidad</a:t>
            </a:r>
            <a:endParaRPr lang="es-CO" sz="1600" b="1" dirty="0">
              <a:effectLst/>
              <a:latin typeface="Arial" panose="020B0604020202020204" pitchFamily="34" charset="0"/>
              <a:ea typeface="ＭＳ Ｐゴシック"/>
              <a:cs typeface="Arial" panose="020B0604020202020204" pitchFamily="34" charset="0"/>
            </a:endParaRPr>
          </a:p>
        </p:txBody>
      </p:sp>
      <p:sp>
        <p:nvSpPr>
          <p:cNvPr id="12" name="26 Forma libre"/>
          <p:cNvSpPr/>
          <p:nvPr/>
        </p:nvSpPr>
        <p:spPr>
          <a:xfrm>
            <a:off x="827584" y="2704353"/>
            <a:ext cx="3096883" cy="2160239"/>
          </a:xfrm>
          <a:custGeom>
            <a:avLst/>
            <a:gdLst>
              <a:gd name="connsiteX0" fmla="*/ 0 w 1835995"/>
              <a:gd name="connsiteY0" fmla="*/ 147709 h 886236"/>
              <a:gd name="connsiteX1" fmla="*/ 147709 w 1835995"/>
              <a:gd name="connsiteY1" fmla="*/ 0 h 886236"/>
              <a:gd name="connsiteX2" fmla="*/ 1688286 w 1835995"/>
              <a:gd name="connsiteY2" fmla="*/ 0 h 886236"/>
              <a:gd name="connsiteX3" fmla="*/ 1835995 w 1835995"/>
              <a:gd name="connsiteY3" fmla="*/ 147709 h 886236"/>
              <a:gd name="connsiteX4" fmla="*/ 1835995 w 1835995"/>
              <a:gd name="connsiteY4" fmla="*/ 738527 h 886236"/>
              <a:gd name="connsiteX5" fmla="*/ 1688286 w 1835995"/>
              <a:gd name="connsiteY5" fmla="*/ 886236 h 886236"/>
              <a:gd name="connsiteX6" fmla="*/ 147709 w 1835995"/>
              <a:gd name="connsiteY6" fmla="*/ 886236 h 886236"/>
              <a:gd name="connsiteX7" fmla="*/ 0 w 1835995"/>
              <a:gd name="connsiteY7" fmla="*/ 738527 h 886236"/>
              <a:gd name="connsiteX8" fmla="*/ 0 w 1835995"/>
              <a:gd name="connsiteY8" fmla="*/ 147709 h 88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5995" h="886236">
                <a:moveTo>
                  <a:pt x="0" y="147709"/>
                </a:moveTo>
                <a:cubicBezTo>
                  <a:pt x="0" y="66132"/>
                  <a:pt x="66132" y="0"/>
                  <a:pt x="147709" y="0"/>
                </a:cubicBezTo>
                <a:lnTo>
                  <a:pt x="1688286" y="0"/>
                </a:lnTo>
                <a:cubicBezTo>
                  <a:pt x="1769863" y="0"/>
                  <a:pt x="1835995" y="66132"/>
                  <a:pt x="1835995" y="147709"/>
                </a:cubicBezTo>
                <a:lnTo>
                  <a:pt x="1835995" y="738527"/>
                </a:lnTo>
                <a:cubicBezTo>
                  <a:pt x="1835995" y="820104"/>
                  <a:pt x="1769863" y="886236"/>
                  <a:pt x="1688286" y="886236"/>
                </a:cubicBezTo>
                <a:lnTo>
                  <a:pt x="147709" y="886236"/>
                </a:lnTo>
                <a:cubicBezTo>
                  <a:pt x="66132" y="886236"/>
                  <a:pt x="0" y="820104"/>
                  <a:pt x="0" y="738527"/>
                </a:cubicBezTo>
                <a:lnTo>
                  <a:pt x="0" y="147709"/>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79262" tIns="79262" rIns="79262" bIns="79262" numCol="1" spcCol="1270" anchor="ctr" anchorCtr="0">
            <a:no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7313" lvl="1">
              <a:spcAft>
                <a:spcPts val="0"/>
              </a:spcAft>
            </a:pPr>
            <a:r>
              <a:rPr lang="es-CO" sz="1200" b="1" dirty="0" smtClean="0">
                <a:effectLst/>
                <a:latin typeface="Arial" panose="020B0604020202020204" pitchFamily="34" charset="0"/>
                <a:ea typeface="ＭＳ Ｐゴシック"/>
                <a:cs typeface="Arial" panose="020B0604020202020204" pitchFamily="34" charset="0"/>
              </a:rPr>
              <a:t>Componentes:</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Barrio </a:t>
            </a:r>
            <a:r>
              <a:rPr lang="es-CO" altLang="es-CO" sz="1200" b="1" dirty="0">
                <a:latin typeface="Arial" panose="020B0604020202020204" pitchFamily="34" charset="0"/>
                <a:ea typeface="Calibri" panose="020F0502020204030204" pitchFamily="34" charset="0"/>
                <a:cs typeface="Arial" panose="020B0604020202020204" pitchFamily="34" charset="0"/>
              </a:rPr>
              <a:t>y/o cuerpo de </a:t>
            </a:r>
            <a:r>
              <a:rPr lang="es-CO" altLang="es-CO" sz="1200" b="1" dirty="0" smtClean="0">
                <a:latin typeface="Arial" panose="020B0604020202020204" pitchFamily="34" charset="0"/>
                <a:ea typeface="Calibri" panose="020F0502020204030204" pitchFamily="34" charset="0"/>
                <a:cs typeface="Arial" panose="020B0604020202020204" pitchFamily="34" charset="0"/>
              </a:rPr>
              <a:t>agua</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Dirección</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Situación problema</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Factores </a:t>
            </a:r>
            <a:r>
              <a:rPr lang="es-CO" altLang="es-CO" sz="1200" b="1" dirty="0">
                <a:latin typeface="Arial" panose="020B0604020202020204" pitchFamily="34" charset="0"/>
                <a:ea typeface="Calibri" panose="020F0502020204030204" pitchFamily="34" charset="0"/>
                <a:cs typeface="Arial" panose="020B0604020202020204" pitchFamily="34" charset="0"/>
              </a:rPr>
              <a:t>generadores de </a:t>
            </a:r>
            <a:r>
              <a:rPr lang="es-CO" altLang="es-CO" sz="1200" b="1" dirty="0" smtClean="0">
                <a:latin typeface="Arial" panose="020B0604020202020204" pitchFamily="34" charset="0"/>
                <a:ea typeface="Calibri" panose="020F0502020204030204" pitchFamily="34" charset="0"/>
                <a:cs typeface="Arial" panose="020B0604020202020204" pitchFamily="34" charset="0"/>
              </a:rPr>
              <a:t>riesgo</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Actores </a:t>
            </a:r>
            <a:r>
              <a:rPr lang="es-CO" altLang="es-CO" sz="1200" b="1" dirty="0">
                <a:latin typeface="Arial" panose="020B0604020202020204" pitchFamily="34" charset="0"/>
                <a:ea typeface="Calibri" panose="020F0502020204030204" pitchFamily="34" charset="0"/>
                <a:cs typeface="Arial" panose="020B0604020202020204" pitchFamily="34" charset="0"/>
              </a:rPr>
              <a:t>generadores de </a:t>
            </a:r>
            <a:r>
              <a:rPr lang="es-CO" altLang="es-CO" sz="1200" b="1" dirty="0" smtClean="0">
                <a:latin typeface="Arial" panose="020B0604020202020204" pitchFamily="34" charset="0"/>
                <a:ea typeface="Calibri" panose="020F0502020204030204" pitchFamily="34" charset="0"/>
                <a:cs typeface="Arial" panose="020B0604020202020204" pitchFamily="34" charset="0"/>
              </a:rPr>
              <a:t>riesgo</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Acciones </a:t>
            </a:r>
            <a:r>
              <a:rPr lang="es-CO" altLang="es-CO" sz="1200" b="1" dirty="0">
                <a:latin typeface="Arial" panose="020B0604020202020204" pitchFamily="34" charset="0"/>
                <a:ea typeface="Calibri" panose="020F0502020204030204" pitchFamily="34" charset="0"/>
                <a:cs typeface="Arial" panose="020B0604020202020204" pitchFamily="34" charset="0"/>
              </a:rPr>
              <a:t>para llegar a la situación </a:t>
            </a:r>
            <a:r>
              <a:rPr lang="es-CO" altLang="es-CO" sz="1200" b="1" dirty="0" smtClean="0">
                <a:latin typeface="Arial" panose="020B0604020202020204" pitchFamily="34" charset="0"/>
                <a:ea typeface="Calibri" panose="020F0502020204030204" pitchFamily="34" charset="0"/>
                <a:cs typeface="Arial" panose="020B0604020202020204" pitchFamily="34" charset="0"/>
              </a:rPr>
              <a:t>deseada</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Responsable</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Registro fotográfico</a:t>
            </a:r>
          </a:p>
          <a:p>
            <a:pPr marL="358775" lvl="1" indent="-171450">
              <a:spcAft>
                <a:spcPts val="0"/>
              </a:spcAft>
              <a:buFont typeface="Arial" panose="020B0604020202020204" pitchFamily="34" charset="0"/>
              <a:buChar char="•"/>
            </a:pPr>
            <a:r>
              <a:rPr lang="es-CO" altLang="es-CO" sz="1200" b="1" dirty="0" smtClean="0">
                <a:latin typeface="Arial" panose="020B0604020202020204" pitchFamily="34" charset="0"/>
                <a:ea typeface="Calibri" panose="020F0502020204030204" pitchFamily="34" charset="0"/>
                <a:cs typeface="Arial" panose="020B0604020202020204" pitchFamily="34" charset="0"/>
              </a:rPr>
              <a:t>Seguimiento.</a:t>
            </a:r>
            <a:endParaRPr lang="es-CO" sz="1400" b="1" dirty="0" smtClean="0">
              <a:effectLst/>
              <a:latin typeface="Arial" panose="020B0604020202020204" pitchFamily="34" charset="0"/>
              <a:ea typeface="ＭＳ Ｐゴシック"/>
              <a:cs typeface="Arial" panose="020B0604020202020204" pitchFamily="34" charset="0"/>
            </a:endParaRPr>
          </a:p>
        </p:txBody>
      </p:sp>
      <p:sp>
        <p:nvSpPr>
          <p:cNvPr id="14" name="Flecha circular 13"/>
          <p:cNvSpPr/>
          <p:nvPr/>
        </p:nvSpPr>
        <p:spPr>
          <a:xfrm rot="16200000">
            <a:off x="1888199" y="1781391"/>
            <a:ext cx="1170434" cy="1367861"/>
          </a:xfrm>
          <a:prstGeom prst="circularArrow">
            <a:avLst>
              <a:gd name="adj1" fmla="val 15463"/>
              <a:gd name="adj2" fmla="val 1873005"/>
              <a:gd name="adj3" fmla="val 19307658"/>
              <a:gd name="adj4" fmla="val 15975877"/>
              <a:gd name="adj5" fmla="val 16530"/>
            </a:avLst>
          </a:prstGeom>
          <a:solidFill>
            <a:schemeClr val="bg1">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solidFill>
                <a:schemeClr val="tx1"/>
              </a:solidFill>
            </a:endParaRPr>
          </a:p>
        </p:txBody>
      </p:sp>
      <p:sp>
        <p:nvSpPr>
          <p:cNvPr id="15" name="Flecha circular 14"/>
          <p:cNvSpPr/>
          <p:nvPr/>
        </p:nvSpPr>
        <p:spPr>
          <a:xfrm rot="1317794">
            <a:off x="6235510" y="1776837"/>
            <a:ext cx="1170434" cy="1367861"/>
          </a:xfrm>
          <a:prstGeom prst="circularArrow">
            <a:avLst>
              <a:gd name="adj1" fmla="val 15463"/>
              <a:gd name="adj2" fmla="val 1873005"/>
              <a:gd name="adj3" fmla="val 19307658"/>
              <a:gd name="adj4" fmla="val 14938350"/>
              <a:gd name="adj5" fmla="val 16530"/>
            </a:avLst>
          </a:prstGeom>
          <a:solidFill>
            <a:schemeClr val="bg1">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solidFill>
                <a:schemeClr val="tx1"/>
              </a:solidFill>
            </a:endParaRPr>
          </a:p>
        </p:txBody>
      </p:sp>
      <p:sp>
        <p:nvSpPr>
          <p:cNvPr id="16" name="Flecha circular 15"/>
          <p:cNvSpPr/>
          <p:nvPr/>
        </p:nvSpPr>
        <p:spPr>
          <a:xfrm rot="5400000">
            <a:off x="6116471" y="4313433"/>
            <a:ext cx="1359475" cy="1588789"/>
          </a:xfrm>
          <a:prstGeom prst="circularArrow">
            <a:avLst>
              <a:gd name="adj1" fmla="val 15463"/>
              <a:gd name="adj2" fmla="val 1873005"/>
              <a:gd name="adj3" fmla="val 19307658"/>
              <a:gd name="adj4" fmla="val 16155934"/>
              <a:gd name="adj5" fmla="val 16530"/>
            </a:avLst>
          </a:prstGeom>
          <a:solidFill>
            <a:schemeClr val="bg1">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solidFill>
                <a:schemeClr val="tx1"/>
              </a:solidFill>
            </a:endParaRPr>
          </a:p>
        </p:txBody>
      </p:sp>
      <p:sp>
        <p:nvSpPr>
          <p:cNvPr id="17" name="Flecha circular 16"/>
          <p:cNvSpPr/>
          <p:nvPr/>
        </p:nvSpPr>
        <p:spPr>
          <a:xfrm rot="11757351">
            <a:off x="1954950" y="4555438"/>
            <a:ext cx="1170434" cy="1367861"/>
          </a:xfrm>
          <a:prstGeom prst="circularArrow">
            <a:avLst>
              <a:gd name="adj1" fmla="val 15463"/>
              <a:gd name="adj2" fmla="val 1873005"/>
              <a:gd name="adj3" fmla="val 19307658"/>
              <a:gd name="adj4" fmla="val 16155934"/>
              <a:gd name="adj5" fmla="val 16530"/>
            </a:avLst>
          </a:prstGeom>
          <a:solidFill>
            <a:schemeClr val="bg1">
              <a:lumMod val="5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solidFill>
                <a:schemeClr val="tx1"/>
              </a:solidFill>
            </a:endParaRPr>
          </a:p>
        </p:txBody>
      </p:sp>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txBox="1">
            <a:spLocks/>
          </p:cNvSpPr>
          <p:nvPr/>
        </p:nvSpPr>
        <p:spPr bwMode="auto">
          <a:xfrm>
            <a:off x="1118394" y="3163251"/>
            <a:ext cx="6907212" cy="3671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s-ES_tradnl" altLang="es-ES_tradnl" sz="3500" b="1" dirty="0" smtClean="0">
                <a:solidFill>
                  <a:schemeClr val="bg1"/>
                </a:solidFill>
                <a:latin typeface="Arial" panose="020B0604020202020204" pitchFamily="34" charset="0"/>
                <a:ea typeface="Arial Rounded MT Bold" panose="020F0704030504030204" pitchFamily="34" charset="0"/>
                <a:cs typeface="Arial" panose="020B0604020202020204" pitchFamily="34" charset="0"/>
              </a:rPr>
              <a:t>La efectividad de la respuesta, depende de la calidad de la preparación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Título 1"/>
          <p:cNvSpPr txBox="1">
            <a:spLocks/>
          </p:cNvSpPr>
          <p:nvPr/>
        </p:nvSpPr>
        <p:spPr bwMode="auto">
          <a:xfrm>
            <a:off x="-180528" y="-110798"/>
            <a:ext cx="9289032" cy="72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Distribución </a:t>
            </a:r>
            <a:r>
              <a:rPr lang="es-ES_tradnl" altLang="es-ES_tradnl" sz="3600" b="1" dirty="0">
                <a:solidFill>
                  <a:schemeClr val="bg1"/>
                </a:solidFill>
                <a:ea typeface="Arial Rounded MT Bold" panose="020F0704030504030204" pitchFamily="34" charset="0"/>
                <a:cs typeface="Arial" panose="020B0604020202020204" pitchFamily="34" charset="0"/>
              </a:rPr>
              <a:t>espacial </a:t>
            </a:r>
            <a:r>
              <a:rPr lang="es-ES_tradnl" altLang="es-ES_tradnl" sz="3600" b="1" dirty="0" smtClean="0">
                <a:solidFill>
                  <a:schemeClr val="bg1"/>
                </a:solidFill>
                <a:ea typeface="Arial Rounded MT Bold" panose="020F0704030504030204" pitchFamily="34" charset="0"/>
                <a:cs typeface="Arial" panose="020B0604020202020204" pitchFamily="34" charset="0"/>
              </a:rPr>
              <a:t>típica </a:t>
            </a:r>
            <a:r>
              <a:rPr lang="es-ES_tradnl" altLang="es-ES_tradnl" sz="3600" b="1" dirty="0">
                <a:solidFill>
                  <a:schemeClr val="bg1"/>
                </a:solidFill>
                <a:ea typeface="Arial Rounded MT Bold" panose="020F0704030504030204" pitchFamily="34" charset="0"/>
                <a:cs typeface="Arial" panose="020B0604020202020204" pitchFamily="34" charset="0"/>
              </a:rPr>
              <a:t>de la </a:t>
            </a:r>
            <a:r>
              <a:rPr lang="es-ES_tradnl" altLang="es-ES_tradnl" sz="3600" b="1" dirty="0" smtClean="0">
                <a:solidFill>
                  <a:schemeClr val="bg1"/>
                </a:solidFill>
                <a:ea typeface="Arial Rounded MT Bold" panose="020F0704030504030204" pitchFamily="34" charset="0"/>
                <a:cs typeface="Arial" panose="020B0604020202020204" pitchFamily="34" charset="0"/>
              </a:rPr>
              <a:t>precipitación</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3" name="Rectángulo 2"/>
          <p:cNvSpPr/>
          <p:nvPr/>
        </p:nvSpPr>
        <p:spPr>
          <a:xfrm>
            <a:off x="467544" y="3645024"/>
            <a:ext cx="165618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6012160" y="3009726"/>
            <a:ext cx="3096344" cy="923330"/>
          </a:xfrm>
          <a:prstGeom prst="rect">
            <a:avLst/>
          </a:prstGeom>
        </p:spPr>
        <p:txBody>
          <a:bodyPr wrap="square">
            <a:spAutoFit/>
          </a:bodyPr>
          <a:lstStyle/>
          <a:p>
            <a:pPr algn="ctr"/>
            <a:r>
              <a:rPr lang="es-CO" dirty="0" smtClean="0">
                <a:solidFill>
                  <a:srgbClr val="0070C0"/>
                </a:solidFill>
                <a:latin typeface="Arial" panose="020B0604020202020204" pitchFamily="34" charset="0"/>
                <a:ea typeface="Calibri" panose="020F0502020204030204" pitchFamily="34" charset="0"/>
                <a:cs typeface="Arial" panose="020B0604020202020204" pitchFamily="34" charset="0"/>
              </a:rPr>
              <a:t>Precipitación acumulada (Julio a Diciembre)</a:t>
            </a:r>
          </a:p>
          <a:p>
            <a:pPr algn="ctr"/>
            <a:r>
              <a:rPr lang="es-CO" dirty="0" smtClean="0">
                <a:solidFill>
                  <a:srgbClr val="0070C0"/>
                </a:solidFill>
                <a:ea typeface="Calibri" panose="020F0502020204030204" pitchFamily="34" charset="0"/>
                <a:cs typeface="Arial" panose="020B0604020202020204" pitchFamily="34" charset="0"/>
              </a:rPr>
              <a:t>multianual</a:t>
            </a:r>
            <a:endParaRPr lang="es-CO"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052736"/>
            <a:ext cx="4032448" cy="5703289"/>
          </a:xfrm>
          <a:prstGeom prst="rect">
            <a:avLst/>
          </a:prstGeom>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0" y="5893542"/>
            <a:ext cx="9144000" cy="936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435" name="Título 1"/>
          <p:cNvSpPr txBox="1">
            <a:spLocks/>
          </p:cNvSpPr>
          <p:nvPr/>
        </p:nvSpPr>
        <p:spPr bwMode="auto">
          <a:xfrm>
            <a:off x="-180528" y="-110798"/>
            <a:ext cx="9289032" cy="72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Distribución </a:t>
            </a:r>
            <a:r>
              <a:rPr lang="es-ES_tradnl" altLang="es-ES_tradnl" sz="3600" b="1" dirty="0">
                <a:solidFill>
                  <a:schemeClr val="bg1"/>
                </a:solidFill>
                <a:ea typeface="Arial Rounded MT Bold" panose="020F0704030504030204" pitchFamily="34" charset="0"/>
                <a:cs typeface="Arial" panose="020B0604020202020204" pitchFamily="34" charset="0"/>
              </a:rPr>
              <a:t>espacial </a:t>
            </a:r>
            <a:r>
              <a:rPr lang="es-ES_tradnl" altLang="es-ES_tradnl" sz="3600" b="1" dirty="0" smtClean="0">
                <a:solidFill>
                  <a:schemeClr val="bg1"/>
                </a:solidFill>
                <a:ea typeface="Arial Rounded MT Bold" panose="020F0704030504030204" pitchFamily="34" charset="0"/>
                <a:cs typeface="Arial" panose="020B0604020202020204" pitchFamily="34" charset="0"/>
              </a:rPr>
              <a:t>típica </a:t>
            </a:r>
            <a:r>
              <a:rPr lang="es-ES_tradnl" altLang="es-ES_tradnl" sz="3600" b="1" dirty="0">
                <a:solidFill>
                  <a:schemeClr val="bg1"/>
                </a:solidFill>
                <a:ea typeface="Arial Rounded MT Bold" panose="020F0704030504030204" pitchFamily="34" charset="0"/>
                <a:cs typeface="Arial" panose="020B0604020202020204" pitchFamily="34" charset="0"/>
              </a:rPr>
              <a:t>de la </a:t>
            </a:r>
            <a:r>
              <a:rPr lang="es-ES_tradnl" altLang="es-ES_tradnl" sz="3600" b="1" dirty="0" smtClean="0">
                <a:solidFill>
                  <a:schemeClr val="bg1"/>
                </a:solidFill>
                <a:ea typeface="Arial Rounded MT Bold" panose="020F0704030504030204" pitchFamily="34" charset="0"/>
                <a:cs typeface="Arial" panose="020B0604020202020204" pitchFamily="34" charset="0"/>
              </a:rPr>
              <a:t>precipitación</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3" name="Rectángulo 2"/>
          <p:cNvSpPr/>
          <p:nvPr/>
        </p:nvSpPr>
        <p:spPr>
          <a:xfrm>
            <a:off x="467544" y="3645024"/>
            <a:ext cx="1656184"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p:cNvSpPr txBox="1"/>
          <p:nvPr/>
        </p:nvSpPr>
        <p:spPr>
          <a:xfrm>
            <a:off x="-98123" y="6361830"/>
            <a:ext cx="4731733" cy="253916"/>
          </a:xfrm>
          <a:prstGeom prst="rect">
            <a:avLst/>
          </a:prstGeom>
          <a:solidFill>
            <a:schemeClr val="bg1"/>
          </a:solidFill>
        </p:spPr>
        <p:txBody>
          <a:bodyPr wrap="square" rtlCol="0">
            <a:spAutoFit/>
          </a:bodyPr>
          <a:lstStyle/>
          <a:p>
            <a:pPr algn="ctr"/>
            <a:r>
              <a:rPr lang="es-ES" sz="1050" i="1" dirty="0">
                <a:solidFill>
                  <a:srgbClr val="0070C0"/>
                </a:solidFill>
              </a:rPr>
              <a:t>Precipitación Mensual Multianual </a:t>
            </a:r>
            <a:r>
              <a:rPr lang="es-ES" sz="1050" i="1" dirty="0" smtClean="0">
                <a:solidFill>
                  <a:srgbClr val="0070C0"/>
                </a:solidFill>
              </a:rPr>
              <a:t>– Octubre </a:t>
            </a:r>
            <a:endParaRPr lang="es-ES" sz="1050" i="1" dirty="0">
              <a:solidFill>
                <a:srgbClr val="0070C0"/>
              </a:solidFill>
            </a:endParaRPr>
          </a:p>
        </p:txBody>
      </p:sp>
      <p:sp>
        <p:nvSpPr>
          <p:cNvPr id="16" name="CuadroTexto 15"/>
          <p:cNvSpPr txBox="1"/>
          <p:nvPr/>
        </p:nvSpPr>
        <p:spPr>
          <a:xfrm>
            <a:off x="4534726" y="6361830"/>
            <a:ext cx="4731733" cy="253916"/>
          </a:xfrm>
          <a:prstGeom prst="rect">
            <a:avLst/>
          </a:prstGeom>
          <a:solidFill>
            <a:schemeClr val="bg1"/>
          </a:solidFill>
        </p:spPr>
        <p:txBody>
          <a:bodyPr wrap="square" rtlCol="0">
            <a:spAutoFit/>
          </a:bodyPr>
          <a:lstStyle/>
          <a:p>
            <a:pPr algn="ctr"/>
            <a:r>
              <a:rPr lang="es-ES" sz="1050" i="1" dirty="0">
                <a:solidFill>
                  <a:srgbClr val="0070C0"/>
                </a:solidFill>
              </a:rPr>
              <a:t>Precipitación Mensual Multianual - </a:t>
            </a:r>
            <a:r>
              <a:rPr lang="es-ES" sz="1050" i="1" dirty="0" smtClean="0">
                <a:solidFill>
                  <a:srgbClr val="0070C0"/>
                </a:solidFill>
              </a:rPr>
              <a:t>Noviembre</a:t>
            </a:r>
            <a:endParaRPr lang="es-ES" sz="1050" i="1" dirty="0">
              <a:solidFill>
                <a:srgbClr val="0070C0"/>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460" y="1196752"/>
            <a:ext cx="3576565" cy="5058511"/>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196752"/>
            <a:ext cx="3601997" cy="5094481"/>
          </a:xfrm>
          <a:prstGeom prst="rect">
            <a:avLst/>
          </a:prstGeom>
        </p:spPr>
      </p:pic>
    </p:spTree>
    <p:extLst>
      <p:ext uri="{BB962C8B-B14F-4D97-AF65-F5344CB8AC3E}">
        <p14:creationId xmlns:p14="http://schemas.microsoft.com/office/powerpoint/2010/main" val="412573269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ítulo 1"/>
          <p:cNvSpPr txBox="1">
            <a:spLocks/>
          </p:cNvSpPr>
          <p:nvPr/>
        </p:nvSpPr>
        <p:spPr bwMode="auto">
          <a:xfrm>
            <a:off x="107504" y="-99392"/>
            <a:ext cx="8928992" cy="11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CO" sz="3600" b="1" dirty="0">
                <a:solidFill>
                  <a:schemeClr val="bg1"/>
                </a:solidFill>
                <a:cs typeface="Arial" panose="020B0604020202020204" pitchFamily="34" charset="0"/>
              </a:rPr>
              <a:t>Comportamiento </a:t>
            </a:r>
            <a:r>
              <a:rPr lang="es-CO" sz="3600" b="1" dirty="0" smtClean="0">
                <a:solidFill>
                  <a:schemeClr val="bg1"/>
                </a:solidFill>
                <a:cs typeface="Arial" panose="020B0604020202020204" pitchFamily="34" charset="0"/>
              </a:rPr>
              <a:t>típico </a:t>
            </a:r>
            <a:r>
              <a:rPr lang="es-CO" sz="3600" b="1" dirty="0">
                <a:solidFill>
                  <a:schemeClr val="bg1"/>
                </a:solidFill>
                <a:cs typeface="Arial" panose="020B0604020202020204" pitchFamily="34" charset="0"/>
              </a:rPr>
              <a:t>de la </a:t>
            </a:r>
            <a:r>
              <a:rPr lang="es-CO" sz="3600" b="1" dirty="0" smtClean="0">
                <a:solidFill>
                  <a:schemeClr val="bg1"/>
                </a:solidFill>
                <a:cs typeface="Arial" panose="020B0604020202020204" pitchFamily="34" charset="0"/>
              </a:rPr>
              <a:t>precipitación</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pic>
        <p:nvPicPr>
          <p:cNvPr id="6" name="Imagen 5"/>
          <p:cNvPicPr/>
          <p:nvPr/>
        </p:nvPicPr>
        <p:blipFill>
          <a:blip r:embed="rId2"/>
          <a:stretch>
            <a:fillRect/>
          </a:stretch>
        </p:blipFill>
        <p:spPr>
          <a:xfrm>
            <a:off x="755576" y="1196752"/>
            <a:ext cx="7632848" cy="4608512"/>
          </a:xfrm>
          <a:prstGeom prst="rect">
            <a:avLst/>
          </a:prstGeom>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ítulo 1"/>
          <p:cNvSpPr txBox="1">
            <a:spLocks/>
          </p:cNvSpPr>
          <p:nvPr/>
        </p:nvSpPr>
        <p:spPr bwMode="auto">
          <a:xfrm>
            <a:off x="0" y="116558"/>
            <a:ext cx="8964488" cy="72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s-ES_tradnl" altLang="es-ES_tradnl" sz="3600" b="1" dirty="0" smtClean="0">
                <a:solidFill>
                  <a:schemeClr val="bg1"/>
                </a:solidFill>
                <a:ea typeface="Arial Rounded MT Bold" panose="020F0704030504030204" pitchFamily="34" charset="0"/>
                <a:cs typeface="Arial" panose="020B0604020202020204" pitchFamily="34" charset="0"/>
              </a:rPr>
              <a:t>Indicadores de </a:t>
            </a:r>
            <a:r>
              <a:rPr lang="es-ES_tradnl" altLang="es-ES_tradnl" sz="3600" b="1" dirty="0">
                <a:solidFill>
                  <a:schemeClr val="bg1"/>
                </a:solidFill>
                <a:ea typeface="Arial Rounded MT Bold" panose="020F0704030504030204" pitchFamily="34" charset="0"/>
                <a:cs typeface="Arial" panose="020B0604020202020204" pitchFamily="34" charset="0"/>
              </a:rPr>
              <a:t>v</a:t>
            </a:r>
            <a:r>
              <a:rPr lang="es-ES_tradnl" altLang="es-ES_tradnl" sz="3600" b="1" dirty="0" smtClean="0">
                <a:solidFill>
                  <a:schemeClr val="bg1"/>
                </a:solidFill>
                <a:ea typeface="Arial Rounded MT Bold" panose="020F0704030504030204" pitchFamily="34" charset="0"/>
                <a:cs typeface="Arial" panose="020B0604020202020204" pitchFamily="34" charset="0"/>
              </a:rPr>
              <a:t>ariabilidad climática</a:t>
            </a:r>
            <a:endParaRPr lang="es-ES_tradnl" altLang="es-ES_tradnl" sz="3600" b="1" dirty="0">
              <a:solidFill>
                <a:schemeClr val="bg1"/>
              </a:solidFill>
              <a:ea typeface="Arial Rounded MT Bold" panose="020F0704030504030204" pitchFamily="34" charset="0"/>
              <a:cs typeface="Arial" panose="020B0604020202020204" pitchFamily="34" charset="0"/>
            </a:endParaRPr>
          </a:p>
        </p:txBody>
      </p:sp>
      <p:sp>
        <p:nvSpPr>
          <p:cNvPr id="11" name="Rounded Rectangle 17"/>
          <p:cNvSpPr/>
          <p:nvPr/>
        </p:nvSpPr>
        <p:spPr>
          <a:xfrm>
            <a:off x="710648" y="2233556"/>
            <a:ext cx="3744416" cy="2565970"/>
          </a:xfrm>
          <a:prstGeom prst="roundRect">
            <a:avLst>
              <a:gd name="adj" fmla="val 31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ángulo 4"/>
          <p:cNvSpPr/>
          <p:nvPr/>
        </p:nvSpPr>
        <p:spPr>
          <a:xfrm>
            <a:off x="91805" y="4757082"/>
            <a:ext cx="4392488" cy="400110"/>
          </a:xfrm>
          <a:prstGeom prst="rect">
            <a:avLst/>
          </a:prstGeom>
        </p:spPr>
        <p:txBody>
          <a:bodyPr wrap="square">
            <a:spAutoFit/>
          </a:bodyPr>
          <a:lstStyle/>
          <a:p>
            <a:pPr algn="ctr"/>
            <a:r>
              <a:rPr lang="en-US" sz="1000" b="1" i="1" dirty="0" err="1">
                <a:solidFill>
                  <a:srgbClr val="0070C0"/>
                </a:solidFill>
                <a:latin typeface="Arial Narrow" panose="020B0606020202030204" pitchFamily="34" charset="0"/>
              </a:rPr>
              <a:t>Fuente</a:t>
            </a:r>
            <a:r>
              <a:rPr lang="en-US" sz="1000" i="1" dirty="0">
                <a:solidFill>
                  <a:srgbClr val="0070C0"/>
                </a:solidFill>
                <a:latin typeface="Arial Narrow" panose="020B0606020202030204" pitchFamily="34" charset="0"/>
              </a:rPr>
              <a:t>:</a:t>
            </a:r>
            <a:r>
              <a:rPr lang="en-US" sz="1000" i="1" dirty="0">
                <a:solidFill>
                  <a:srgbClr val="0070C0"/>
                </a:solidFill>
                <a:latin typeface="Calibri" panose="020F0502020204030204" pitchFamily="34" charset="0"/>
              </a:rPr>
              <a:t> </a:t>
            </a:r>
            <a:r>
              <a:rPr lang="en-US" sz="1000" i="1" dirty="0">
                <a:solidFill>
                  <a:srgbClr val="0070C0"/>
                </a:solidFill>
                <a:latin typeface="Arial Narrow" panose="020B0606020202030204" pitchFamily="34" charset="0"/>
              </a:rPr>
              <a:t>NOAA. ENSO: Recent </a:t>
            </a:r>
            <a:r>
              <a:rPr lang="en-US" sz="1000" i="1" dirty="0" smtClean="0">
                <a:solidFill>
                  <a:srgbClr val="0070C0"/>
                </a:solidFill>
                <a:latin typeface="Arial Narrow" panose="020B0606020202030204" pitchFamily="34" charset="0"/>
              </a:rPr>
              <a:t>Evolution, Current </a:t>
            </a:r>
            <a:r>
              <a:rPr lang="en-US" sz="1000" i="1" dirty="0">
                <a:solidFill>
                  <a:srgbClr val="0070C0"/>
                </a:solidFill>
                <a:latin typeface="Arial Narrow" panose="020B0606020202030204" pitchFamily="34" charset="0"/>
              </a:rPr>
              <a:t>Status and </a:t>
            </a:r>
            <a:r>
              <a:rPr lang="en-US" sz="1000" i="1" dirty="0" smtClean="0">
                <a:solidFill>
                  <a:srgbClr val="0070C0"/>
                </a:solidFill>
                <a:latin typeface="Arial Narrow" panose="020B0606020202030204" pitchFamily="34" charset="0"/>
              </a:rPr>
              <a:t>Predictions. 25 de </a:t>
            </a:r>
            <a:r>
              <a:rPr lang="en-US" sz="1000" i="1" dirty="0" err="1" smtClean="0">
                <a:solidFill>
                  <a:srgbClr val="0070C0"/>
                </a:solidFill>
                <a:latin typeface="Arial Narrow" panose="020B0606020202030204" pitchFamily="34" charset="0"/>
              </a:rPr>
              <a:t>Septiembre</a:t>
            </a:r>
            <a:r>
              <a:rPr lang="en-US" sz="1000" i="1" dirty="0" smtClean="0">
                <a:solidFill>
                  <a:srgbClr val="0070C0"/>
                </a:solidFill>
                <a:latin typeface="Arial Narrow" panose="020B0606020202030204" pitchFamily="34" charset="0"/>
              </a:rPr>
              <a:t> de 2017</a:t>
            </a:r>
            <a:endParaRPr lang="es-ES" sz="1000" i="1" dirty="0">
              <a:solidFill>
                <a:srgbClr val="0070C0"/>
              </a:solidFill>
            </a:endParaRPr>
          </a:p>
        </p:txBody>
      </p:sp>
      <p:sp>
        <p:nvSpPr>
          <p:cNvPr id="2" name="Rectángulo redondeado 1"/>
          <p:cNvSpPr/>
          <p:nvPr/>
        </p:nvSpPr>
        <p:spPr>
          <a:xfrm>
            <a:off x="4716016" y="2265799"/>
            <a:ext cx="4248472" cy="244827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smtClean="0">
                <a:latin typeface="Arial" panose="020B0604020202020204" pitchFamily="34" charset="0"/>
                <a:cs typeface="Arial" panose="020B0604020202020204" pitchFamily="34" charset="0"/>
              </a:rPr>
              <a:t>De acuerdo con el IRI, la Niña se encuentra favorecida (~55% - 60%) para </a:t>
            </a:r>
            <a:r>
              <a:rPr lang="es-ES" sz="2000" dirty="0">
                <a:latin typeface="Arial" panose="020B0604020202020204" pitchFamily="34" charset="0"/>
                <a:cs typeface="Arial" panose="020B0604020202020204" pitchFamily="34" charset="0"/>
              </a:rPr>
              <a:t>las </a:t>
            </a:r>
            <a:r>
              <a:rPr lang="es-ES" sz="2000" dirty="0" smtClean="0">
                <a:latin typeface="Arial" panose="020B0604020202020204" pitchFamily="34" charset="0"/>
                <a:cs typeface="Arial" panose="020B0604020202020204" pitchFamily="34" charset="0"/>
              </a:rPr>
              <a:t>temporadas </a:t>
            </a:r>
            <a:r>
              <a:rPr lang="es-ES" sz="2000" dirty="0">
                <a:latin typeface="Arial" panose="020B0604020202020204" pitchFamily="34" charset="0"/>
                <a:cs typeface="Arial" panose="020B0604020202020204" pitchFamily="34" charset="0"/>
              </a:rPr>
              <a:t>de otoño e inverno </a:t>
            </a:r>
            <a:r>
              <a:rPr lang="es-ES" sz="2000" dirty="0" smtClean="0">
                <a:latin typeface="Arial" panose="020B0604020202020204" pitchFamily="34" charset="0"/>
                <a:cs typeface="Arial" panose="020B0604020202020204" pitchFamily="34" charset="0"/>
              </a:rPr>
              <a:t>2017 - 2018 en el hemisferio norte. Se mantiene la vigilancia.</a:t>
            </a:r>
            <a:endParaRPr lang="es-CO" sz="20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rotWithShape="1">
          <a:blip r:embed="rId2"/>
          <a:srcRect l="1096" r="2553"/>
          <a:stretch/>
        </p:blipFill>
        <p:spPr>
          <a:xfrm>
            <a:off x="107505" y="2044648"/>
            <a:ext cx="4361088" cy="2712434"/>
          </a:xfrm>
          <a:prstGeom prst="rect">
            <a:avLst/>
          </a:prstGeom>
        </p:spPr>
      </p:pic>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6121</TotalTime>
  <Words>2631</Words>
  <Application>Microsoft Office PowerPoint</Application>
  <PresentationFormat>Presentación en pantalla (4:3)</PresentationFormat>
  <Paragraphs>988</Paragraphs>
  <Slides>55</Slides>
  <Notes>16</Notes>
  <HiddenSlides>0</HiddenSlides>
  <MMClips>2</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55</vt:i4>
      </vt:variant>
    </vt:vector>
  </HeadingPairs>
  <TitlesOfParts>
    <vt:vector size="66" baseType="lpstr">
      <vt:lpstr>MS Gothic</vt:lpstr>
      <vt:lpstr>MS PGothic</vt:lpstr>
      <vt:lpstr>MS PGothic</vt:lpstr>
      <vt:lpstr>Arial</vt:lpstr>
      <vt:lpstr>Arial Narrow</vt:lpstr>
      <vt:lpstr>Arial Rounded MT Bold</vt:lpstr>
      <vt:lpstr>Calibri</vt:lpstr>
      <vt:lpstr>Calibri Light</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DISTRITAL DE GESTIÓN DE RIESGOS Y CAMBIO CLIMÁTICO</dc:title>
  <dc:creator>Ing. Sandra Martinez Rueda</dc:creator>
  <cp:lastModifiedBy>Sandra Martinez</cp:lastModifiedBy>
  <cp:revision>405</cp:revision>
  <cp:lastPrinted>2012-06-05T16:01:46Z</cp:lastPrinted>
  <dcterms:created xsi:type="dcterms:W3CDTF">2016-02-21T02:36:41Z</dcterms:created>
  <dcterms:modified xsi:type="dcterms:W3CDTF">2017-10-18T19:07:51Z</dcterms:modified>
</cp:coreProperties>
</file>