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5222" r:id="rId1"/>
  </p:sldMasterIdLst>
  <p:notesMasterIdLst>
    <p:notesMasterId r:id="rId48"/>
  </p:notesMasterIdLst>
  <p:handoutMasterIdLst>
    <p:handoutMasterId r:id="rId49"/>
  </p:handoutMasterIdLst>
  <p:sldIdLst>
    <p:sldId id="394" r:id="rId2"/>
    <p:sldId id="391" r:id="rId3"/>
    <p:sldId id="422" r:id="rId4"/>
    <p:sldId id="376" r:id="rId5"/>
    <p:sldId id="477" r:id="rId6"/>
    <p:sldId id="423" r:id="rId7"/>
    <p:sldId id="377" r:id="rId8"/>
    <p:sldId id="378" r:id="rId9"/>
    <p:sldId id="424" r:id="rId10"/>
    <p:sldId id="426" r:id="rId11"/>
    <p:sldId id="478" r:id="rId12"/>
    <p:sldId id="425" r:id="rId13"/>
    <p:sldId id="397" r:id="rId14"/>
    <p:sldId id="428" r:id="rId15"/>
    <p:sldId id="452" r:id="rId16"/>
    <p:sldId id="470" r:id="rId17"/>
    <p:sldId id="474" r:id="rId18"/>
    <p:sldId id="380" r:id="rId19"/>
    <p:sldId id="429" r:id="rId20"/>
    <p:sldId id="476" r:id="rId21"/>
    <p:sldId id="381" r:id="rId22"/>
    <p:sldId id="431" r:id="rId23"/>
    <p:sldId id="432" r:id="rId24"/>
    <p:sldId id="462" r:id="rId25"/>
    <p:sldId id="468" r:id="rId26"/>
    <p:sldId id="464" r:id="rId27"/>
    <p:sldId id="444" r:id="rId28"/>
    <p:sldId id="445" r:id="rId29"/>
    <p:sldId id="408" r:id="rId30"/>
    <p:sldId id="439" r:id="rId31"/>
    <p:sldId id="382" r:id="rId32"/>
    <p:sldId id="475" r:id="rId33"/>
    <p:sldId id="457" r:id="rId34"/>
    <p:sldId id="459" r:id="rId35"/>
    <p:sldId id="436" r:id="rId36"/>
    <p:sldId id="409" r:id="rId37"/>
    <p:sldId id="410" r:id="rId38"/>
    <p:sldId id="466" r:id="rId39"/>
    <p:sldId id="467" r:id="rId40"/>
    <p:sldId id="472" r:id="rId41"/>
    <p:sldId id="479" r:id="rId42"/>
    <p:sldId id="465" r:id="rId43"/>
    <p:sldId id="411" r:id="rId44"/>
    <p:sldId id="412" r:id="rId45"/>
    <p:sldId id="384" r:id="rId46"/>
    <p:sldId id="390" r:id="rId47"/>
  </p:sldIdLst>
  <p:sldSz cx="9144000" cy="6858000" type="screen4x3"/>
  <p:notesSz cx="6980238" cy="9144000"/>
  <p:defaultTextStyle>
    <a:defPPr>
      <a:defRPr lang="es-CO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0A8"/>
    <a:srgbClr val="419FE2"/>
    <a:srgbClr val="0000E1"/>
    <a:srgbClr val="00AEEF"/>
    <a:srgbClr val="F55151"/>
    <a:srgbClr val="FFFFFF"/>
    <a:srgbClr val="FEFEFE"/>
    <a:srgbClr val="F600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7"/>
    <p:restoredTop sz="95065" autoAdjust="0"/>
  </p:normalViewPr>
  <p:slideViewPr>
    <p:cSldViewPr showGuides="1">
      <p:cViewPr varScale="1">
        <p:scale>
          <a:sx n="63" d="100"/>
          <a:sy n="63" d="100"/>
        </p:scale>
        <p:origin x="84" y="570"/>
      </p:cViewPr>
      <p:guideLst>
        <p:guide orient="horz" pos="383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1800" dirty="0"/>
              <a:t>Emergencias asociadas a la 1ra </a:t>
            </a:r>
            <a:r>
              <a:rPr lang="es-ES" sz="1800" dirty="0" smtClean="0"/>
              <a:t>temporada </a:t>
            </a:r>
            <a:r>
              <a:rPr lang="es-ES" sz="1800" dirty="0"/>
              <a:t>de lluvias 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title>
    <c:autoTitleDeleted val="0"/>
    <c:plotArea>
      <c:layout>
        <c:manualLayout>
          <c:layoutTarget val="inner"/>
          <c:xMode val="edge"/>
          <c:yMode val="edge"/>
          <c:x val="0.1399442953709247"/>
          <c:y val="0.18239169506747729"/>
          <c:w val="0.40730573306943957"/>
          <c:h val="0.713176969844646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711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6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3"/>
              <c:layout>
                <c:manualLayout>
                  <c:x val="-2.5889965878248121E-2"/>
                  <c:y val="2.05391499918598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533979526948936E-2"/>
                  <c:y val="-3.423191665309968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6.9039909008661018E-3"/>
                  <c:y val="-2.05391499918598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4875940855630077E-2"/>
                  <c:y val="-1.026957499592992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Hoja2!$A$16:$A$22</c:f>
              <c:strCache>
                <c:ptCount val="7"/>
                <c:pt idx="0">
                  <c:v>Daño en redes de servicios públicos (acueducto, alcantarillado)</c:v>
                </c:pt>
                <c:pt idx="1">
                  <c:v>Movimiento en masa</c:v>
                </c:pt>
                <c:pt idx="2">
                  <c:v>Caida de árbol</c:v>
                </c:pt>
                <c:pt idx="3">
                  <c:v>Daño o falla estructural</c:v>
                </c:pt>
                <c:pt idx="4">
                  <c:v>Rescate</c:v>
                </c:pt>
                <c:pt idx="5">
                  <c:v>Rayo</c:v>
                </c:pt>
                <c:pt idx="6">
                  <c:v>Encharcamiento</c:v>
                </c:pt>
              </c:strCache>
            </c:strRef>
          </c:cat>
          <c:val>
            <c:numRef>
              <c:f>Hoja2!$B$16:$B$22</c:f>
              <c:numCache>
                <c:formatCode>General</c:formatCode>
                <c:ptCount val="7"/>
                <c:pt idx="0">
                  <c:v>43</c:v>
                </c:pt>
                <c:pt idx="1">
                  <c:v>40</c:v>
                </c:pt>
                <c:pt idx="2">
                  <c:v>25</c:v>
                </c:pt>
                <c:pt idx="3">
                  <c:v>13</c:v>
                </c:pt>
                <c:pt idx="4">
                  <c:v>4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01295124994622"/>
          <c:y val="0.13735408308598301"/>
          <c:w val="0.36725540454984112"/>
          <c:h val="0.84210676692215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E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188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54463" y="0"/>
            <a:ext cx="3024187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426B397-45EB-4F6F-98E9-1F50B4BFA3A7}" type="datetimeFigureOut">
              <a:rPr lang="es-CO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3024188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54463" y="8685213"/>
            <a:ext cx="3024187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A3D3236-9424-4B8E-B47C-F05EC3402E70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556367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188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54463" y="0"/>
            <a:ext cx="3024187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D2D2A26-C681-40BC-AA97-A747E539E862}" type="datetimeFigureOut">
              <a:rPr lang="es-CO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685800"/>
            <a:ext cx="4573588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8500" y="4343400"/>
            <a:ext cx="5583238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CO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188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54463" y="8685213"/>
            <a:ext cx="3024187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00910C88-6828-4A8F-86EB-474C679C03C7}" type="slidenum">
              <a:rPr lang="es-CO" altLang="es-CO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910325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CO" smtClean="0"/>
          </a:p>
        </p:txBody>
      </p:sp>
      <p:sp>
        <p:nvSpPr>
          <p:cNvPr id="6144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863702-FD38-4272-BB52-3C42A1C1AC96}" type="slidenum">
              <a:rPr lang="es-CO" altLang="es-CO">
                <a:latin typeface="Calibri" panose="020F0502020204030204" pitchFamily="34" charset="0"/>
              </a:rPr>
              <a:pPr/>
              <a:t>2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23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634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5F11F1-E454-41BD-A916-697315CF1042}" type="slidenum">
              <a:rPr lang="es-CO" altLang="es-CO">
                <a:latin typeface="Calibri" panose="020F0502020204030204" pitchFamily="34" charset="0"/>
              </a:rPr>
              <a:pPr/>
              <a:t>15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15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634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5F11F1-E454-41BD-A916-697315CF1042}" type="slidenum">
              <a:rPr lang="es-CO" altLang="es-CO">
                <a:latin typeface="Calibri" panose="020F0502020204030204" pitchFamily="34" charset="0"/>
              </a:rPr>
              <a:pPr/>
              <a:t>16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49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O" altLang="es-CO" smtClean="0"/>
          </a:p>
        </p:txBody>
      </p:sp>
      <p:sp>
        <p:nvSpPr>
          <p:cNvPr id="634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5F11F1-E454-41BD-A916-697315CF1042}" type="slidenum">
              <a:rPr lang="es-CO" altLang="es-CO">
                <a:latin typeface="Calibri" panose="020F0502020204030204" pitchFamily="34" charset="0"/>
              </a:rPr>
              <a:pPr/>
              <a:t>17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47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CO" smtClean="0"/>
          </a:p>
        </p:txBody>
      </p:sp>
      <p:sp>
        <p:nvSpPr>
          <p:cNvPr id="665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4BEEBD3-AF9C-4965-926A-1951A1F90834}" type="slidenum">
              <a:rPr lang="es-ES" altLang="es-CO" smtClean="0">
                <a:latin typeface="Calibri" panose="020F0502020204030204" pitchFamily="34" charset="0"/>
              </a:rPr>
              <a:pPr/>
              <a:t>26</a:t>
            </a:fld>
            <a:endParaRPr lang="es-ES" altLang="es-CO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048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25620-A3C0-4B15-A115-6BE90B41F92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9789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25620-A3C0-4B15-A115-6BE90B41F92F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56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5252-ED77-4CB5-970B-F275E7AAC1C6}" type="datetimeFigureOut">
              <a:rPr lang="es-ES" smtClean="0"/>
              <a:t>31/03/2017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4CF2-9C85-4F32-8B59-8F66D1683B7F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4864" y="5926432"/>
            <a:ext cx="9144000" cy="933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94798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594DA7-B2B5-414E-9E3F-2A4555D13D1B}" type="datetimeFigureOut">
              <a:rPr lang="es-CO" smtClean="0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82FD2-263F-453D-8AE1-019D281DFEF5}" type="slidenum">
              <a:rPr lang="es-CO" altLang="es-CO" smtClean="0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397923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838F75-3ECB-4DAB-8782-8DB44CA6A627}" type="datetimeFigureOut">
              <a:rPr lang="es-CO" smtClean="0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6DC-A2E5-48BE-AA55-F7752DB732DB}" type="slidenum">
              <a:rPr lang="es-CO" altLang="es-CO" smtClean="0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235675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7FACC-F7ED-4304-9414-2D40633727F4}" type="datetimeFigureOut">
              <a:rPr lang="es-CO" smtClean="0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C3126-2158-4B05-B578-B68F586A4981}" type="slidenum">
              <a:rPr lang="es-CO" altLang="es-CO" smtClean="0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819888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F1D732-4E42-4B44-BDE5-CEB98446AE24}" type="datetimeFigureOut">
              <a:rPr lang="es-CO" smtClean="0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DD4E-7FCA-4FE0-BA1D-53A6400BF191}" type="slidenum">
              <a:rPr lang="es-CO" altLang="es-CO" smtClean="0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170455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A9945D-6CEF-4D40-AC2C-77DE689B5A53}" type="datetimeFigureOut">
              <a:rPr lang="es-CO" smtClean="0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2DFCA-4FFF-4D47-9FF6-CC815939A18B}" type="slidenum">
              <a:rPr lang="es-CO" altLang="es-CO" smtClean="0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432869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2C6F1A-8519-4FE0-A269-87EB0E399B3B}" type="datetimeFigureOut">
              <a:rPr lang="es-CO" smtClean="0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C064E-89AE-4F5D-AABA-1FD2BCE276F1}" type="slidenum">
              <a:rPr lang="es-CO" altLang="es-CO" smtClean="0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701183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5252-ED77-4CB5-970B-F275E7AAC1C6}" type="datetimeFigureOut">
              <a:rPr lang="es-ES" smtClean="0"/>
              <a:t>31/03/2017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24CF2-9C85-4F32-8B59-8F66D1683B7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66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4E162C-6873-4182-81E7-9862ECE20387}" type="datetimeFigureOut">
              <a:rPr lang="es-CO" smtClean="0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3304-2610-4635-9F44-0018E2FF4D9E}" type="slidenum">
              <a:rPr lang="es-CO" altLang="es-CO" smtClean="0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612297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D2DF70-4279-487D-A9A1-21884496860A}" type="datetimeFigureOut">
              <a:rPr lang="es-CO" smtClean="0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87F21-793C-48FD-9E90-716E077CBBC7}" type="slidenum">
              <a:rPr lang="es-CO" altLang="es-CO" smtClean="0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2004028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7C37D-93BF-485E-BD83-3B97ADE21AB0}" type="datetimeFigureOut">
              <a:rPr lang="es-CO" smtClean="0"/>
              <a:pPr>
                <a:defRPr/>
              </a:pPr>
              <a:t>31/03/2017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2603-9CB8-486E-9673-FFF96544AE01}" type="slidenum">
              <a:rPr lang="es-CO" altLang="es-CO" smtClean="0"/>
              <a:pPr/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183884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45252-ED77-4CB5-970B-F275E7AAC1C6}" type="datetimeFigureOut">
              <a:rPr lang="es-ES" smtClean="0"/>
              <a:t>31/03/2017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4CF2-9C85-4F32-8B59-8F66D1683B7F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056313"/>
            <a:ext cx="187325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592" y="5949280"/>
            <a:ext cx="1954921" cy="78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5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3" r:id="rId1"/>
    <p:sldLayoutId id="2147485224" r:id="rId2"/>
    <p:sldLayoutId id="2147485225" r:id="rId3"/>
    <p:sldLayoutId id="2147485226" r:id="rId4"/>
    <p:sldLayoutId id="2147485227" r:id="rId5"/>
    <p:sldLayoutId id="2147485228" r:id="rId6"/>
    <p:sldLayoutId id="2147485229" r:id="rId7"/>
    <p:sldLayoutId id="2147485230" r:id="rId8"/>
    <p:sldLayoutId id="2147485231" r:id="rId9"/>
    <p:sldLayoutId id="2147485232" r:id="rId10"/>
    <p:sldLayoutId id="2147485233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ueducto.com.co/wpsv61/wps/porta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2.wav"/><Relationship Id="rId7" Type="http://schemas.openxmlformats.org/officeDocument/2006/relationships/image" Target="../media/image5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5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ángulo 4"/>
          <p:cNvSpPr>
            <a:spLocks noChangeArrowheads="1"/>
          </p:cNvSpPr>
          <p:nvPr/>
        </p:nvSpPr>
        <p:spPr bwMode="auto">
          <a:xfrm>
            <a:off x="468313" y="5581650"/>
            <a:ext cx="848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CO" b="1" dirty="0">
                <a:solidFill>
                  <a:schemeClr val="bg1"/>
                </a:solidFill>
                <a:cs typeface="Arial" panose="020B0604020202020204" pitchFamily="34" charset="0"/>
              </a:rPr>
              <a:t>Sistema Distrital de Gestión de Riesgos y Cambio Climático </a:t>
            </a:r>
            <a:endParaRPr lang="es-CO" altLang="es-CO" b="1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0" y="-27384"/>
            <a:ext cx="9144000" cy="46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Emergencias por Encharcamientos e Inundaciones 2016</a:t>
            </a:r>
          </a:p>
          <a:p>
            <a:pPr algn="r"/>
            <a:r>
              <a:rPr lang="es-CO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2016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123728" y="54135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4" name="Imagen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9"/>
          <a:stretch/>
        </p:blipFill>
        <p:spPr bwMode="auto">
          <a:xfrm>
            <a:off x="170917" y="1787190"/>
            <a:ext cx="8802166" cy="3661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ángulo 9"/>
          <p:cNvSpPr/>
          <p:nvPr/>
        </p:nvSpPr>
        <p:spPr>
          <a:xfrm>
            <a:off x="5580112" y="1565082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Enero – Diciembre</a:t>
            </a:r>
            <a:endParaRPr lang="es-CO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0" y="-27384"/>
            <a:ext cx="9144000" cy="46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Emergencias por Temporada de Lluvias 17 Marzo – 27 Marzo 2017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123728" y="541356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907704" y="5435857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Total de eventos: </a:t>
            </a:r>
            <a:r>
              <a:rPr lang="es-ES" b="1" dirty="0" smtClean="0"/>
              <a:t>104</a:t>
            </a:r>
            <a:endParaRPr lang="es-ES" b="1" dirty="0"/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448482"/>
              </p:ext>
            </p:extLst>
          </p:nvPr>
        </p:nvGraphicFramePr>
        <p:xfrm>
          <a:off x="220549" y="1384490"/>
          <a:ext cx="8129588" cy="402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6667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 bwMode="auto">
          <a:xfrm>
            <a:off x="143000" y="-84352"/>
            <a:ext cx="9001000" cy="79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Mapa Normativo de Amenaza por Movimiento en Masa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7200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0" y="52920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" name="Imagen 11" descr="D:\IDIGER\Scenario characterization\jpg files\12_AmenazaPOT19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"/>
          <a:stretch/>
        </p:blipFill>
        <p:spPr bwMode="auto">
          <a:xfrm>
            <a:off x="2365535" y="1059427"/>
            <a:ext cx="4536504" cy="567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ítulo 1"/>
          <p:cNvSpPr txBox="1">
            <a:spLocks/>
          </p:cNvSpPr>
          <p:nvPr/>
        </p:nvSpPr>
        <p:spPr bwMode="auto">
          <a:xfrm>
            <a:off x="430908" y="-98449"/>
            <a:ext cx="871309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Antecedentes de ayudas entregadas 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2016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50963" y="981075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s-ES"/>
              <a:t/>
            </a:r>
            <a:br>
              <a:rPr lang="es-ES"/>
            </a:br>
            <a:endParaRPr lang="es-ES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1916"/>
              </p:ext>
            </p:extLst>
          </p:nvPr>
        </p:nvGraphicFramePr>
        <p:xfrm>
          <a:off x="287523" y="1412776"/>
          <a:ext cx="8568953" cy="449584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07362"/>
                <a:gridCol w="1223647"/>
                <a:gridCol w="1309336"/>
                <a:gridCol w="1259636"/>
                <a:gridCol w="1240785"/>
                <a:gridCol w="1328187"/>
              </a:tblGrid>
              <a:tr h="4658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AYUDA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ABRIL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OCTUBRE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NOVIEMBRE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Kits noche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384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1.683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891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327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3.285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Kits limpieza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Plástico negro (m</a:t>
                      </a:r>
                      <a:r>
                        <a:rPr lang="es-ES" sz="1400" b="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958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Kits personales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Estufas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Lámparas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Tejas de zinc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608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Sábanas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Pijamas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Postes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566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Camarotes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27482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b="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Otros</a:t>
                      </a:r>
                      <a:endParaRPr lang="es-ES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839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414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464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2.456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4658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CANTIDADES TOTALES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1.915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3.448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1.518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1.185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8.066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b"/>
                </a:tc>
              </a:tr>
              <a:tr h="46583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VALORES TOTALES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$ 36.156.432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$ 138.347.594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$ 66.197.499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$ 32.671.824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_tradnl" sz="1400" b="1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$ 273.373.349</a:t>
                      </a:r>
                      <a:endParaRPr lang="es-E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397" marR="44397" marT="0" marB="0" anchor="ctr"/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2699792" y="107422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smtClean="0">
                <a:solidFill>
                  <a:srgbClr val="0060A8"/>
                </a:solidFill>
              </a:rPr>
              <a:t>1ra Temporada</a:t>
            </a:r>
            <a:endParaRPr lang="es-ES" sz="1600" i="1" dirty="0">
              <a:solidFill>
                <a:srgbClr val="0060A8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236616" y="107422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i="1" dirty="0" smtClean="0">
                <a:solidFill>
                  <a:srgbClr val="0060A8"/>
                </a:solidFill>
              </a:rPr>
              <a:t>2da Temporada</a:t>
            </a:r>
            <a:endParaRPr lang="es-ES" sz="1600" i="1" dirty="0">
              <a:solidFill>
                <a:srgbClr val="0060A8"/>
              </a:solidFill>
            </a:endParaRPr>
          </a:p>
        </p:txBody>
      </p:sp>
      <p:cxnSp>
        <p:nvCxnSpPr>
          <p:cNvPr id="7" name="Conector recto de flecha 6"/>
          <p:cNvCxnSpPr>
            <a:stCxn id="2" idx="1"/>
          </p:cNvCxnSpPr>
          <p:nvPr/>
        </p:nvCxnSpPr>
        <p:spPr>
          <a:xfrm flipH="1">
            <a:off x="2483768" y="1243499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V="1">
            <a:off x="4572000" y="1243499"/>
            <a:ext cx="259810" cy="5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 flipH="1">
            <a:off x="5220072" y="1243499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V="1">
            <a:off x="7250407" y="1243499"/>
            <a:ext cx="259810" cy="5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>
            <a:off x="4932040" y="1243499"/>
            <a:ext cx="720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V="1">
            <a:off x="5004048" y="1124744"/>
            <a:ext cx="16544" cy="1187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 flipH="1" flipV="1">
            <a:off x="5020592" y="1124744"/>
            <a:ext cx="23540" cy="21671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V="1">
            <a:off x="5044132" y="1233103"/>
            <a:ext cx="16544" cy="1076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5060676" y="1240733"/>
            <a:ext cx="7200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 bwMode="auto">
          <a:xfrm>
            <a:off x="107504" y="-99392"/>
            <a:ext cx="883691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Acciones de prevención - Ampliación Río Bogotá. CAR 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156176" y="1943555"/>
            <a:ext cx="27882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 algn="just">
              <a:buFont typeface="Arial" panose="020B0604020202020204" pitchFamily="34" charset="0"/>
              <a:buChar char="•"/>
            </a:pPr>
            <a:r>
              <a:rPr lang="es-CO" dirty="0" smtClean="0"/>
              <a:t>Ampliación</a:t>
            </a:r>
            <a:r>
              <a:rPr lang="en-GB" dirty="0" smtClean="0"/>
              <a:t> del </a:t>
            </a:r>
            <a:r>
              <a:rPr lang="es-ES_tradnl" dirty="0" smtClean="0"/>
              <a:t>cauce</a:t>
            </a:r>
          </a:p>
          <a:p>
            <a:pPr marL="111125" indent="-111125" algn="just">
              <a:buFont typeface="Arial" panose="020B0604020202020204" pitchFamily="34" charset="0"/>
              <a:buChar char="•"/>
            </a:pPr>
            <a:r>
              <a:rPr lang="en-GB" dirty="0" err="1" smtClean="0"/>
              <a:t>Remoc</a:t>
            </a:r>
            <a:r>
              <a:rPr lang="es-CO" dirty="0" err="1"/>
              <a:t>ión</a:t>
            </a:r>
            <a:r>
              <a:rPr lang="en-GB" dirty="0" smtClean="0"/>
              <a:t> de material vegetal</a:t>
            </a:r>
          </a:p>
          <a:p>
            <a:pPr marL="111125" indent="-111125" algn="just">
              <a:buFont typeface="Arial" panose="020B0604020202020204" pitchFamily="34" charset="0"/>
              <a:buChar char="•"/>
            </a:pPr>
            <a:r>
              <a:rPr lang="es-CO" dirty="0" smtClean="0"/>
              <a:t>Conformación</a:t>
            </a:r>
            <a:r>
              <a:rPr lang="en-GB" dirty="0" smtClean="0"/>
              <a:t> de </a:t>
            </a:r>
            <a:r>
              <a:rPr lang="en-GB" dirty="0" err="1" smtClean="0"/>
              <a:t>jarillones</a:t>
            </a:r>
            <a:endParaRPr lang="en-GB" dirty="0" smtClean="0"/>
          </a:p>
          <a:p>
            <a:pPr marL="111125" indent="-111125" algn="just">
              <a:buFont typeface="Arial" panose="020B0604020202020204" pitchFamily="34" charset="0"/>
              <a:buChar char="•"/>
            </a:pPr>
            <a:r>
              <a:rPr lang="en-GB" dirty="0" smtClean="0"/>
              <a:t>R</a:t>
            </a:r>
            <a:r>
              <a:rPr lang="es-CO" dirty="0" err="1"/>
              <a:t>estauración</a:t>
            </a:r>
            <a:r>
              <a:rPr lang="en-GB" dirty="0" smtClean="0"/>
              <a:t> </a:t>
            </a:r>
            <a:r>
              <a:rPr lang="en-GB" dirty="0" err="1" smtClean="0"/>
              <a:t>paisajistica</a:t>
            </a:r>
            <a:endParaRPr lang="es-CO" dirty="0"/>
          </a:p>
        </p:txBody>
      </p:sp>
      <p:pic>
        <p:nvPicPr>
          <p:cNvPr id="1026" name="Picture 2" descr="Imagen de la no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5897736" cy="294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redondeado 5"/>
          <p:cNvSpPr/>
          <p:nvPr/>
        </p:nvSpPr>
        <p:spPr>
          <a:xfrm>
            <a:off x="335787" y="4653136"/>
            <a:ext cx="4176464" cy="122413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Avance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superior al 90% (&gt;61.2km) en la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adecuación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 la Cuenca media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Alicachín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– Puente la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Virgen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647416" y="4653136"/>
            <a:ext cx="4176464" cy="122413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 err="1">
                <a:latin typeface="Arial" panose="020B0604020202020204" pitchFamily="34" charset="0"/>
                <a:cs typeface="Arial" panose="020B0604020202020204" pitchFamily="34" charset="0"/>
              </a:rPr>
              <a:t>Proyecci</a:t>
            </a:r>
            <a:r>
              <a:rPr lang="es-CO" dirty="0" err="1">
                <a:latin typeface="Arial" panose="020B0604020202020204" pitchFamily="34" charset="0"/>
                <a:cs typeface="Arial" panose="020B0604020202020204" pitchFamily="34" charset="0"/>
              </a:rPr>
              <a:t>ón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culminac</a:t>
            </a:r>
            <a:r>
              <a:rPr lang="es-CO" dirty="0" err="1">
                <a:latin typeface="Arial" panose="020B0604020202020204" pitchFamily="34" charset="0"/>
                <a:cs typeface="Arial" panose="020B0604020202020204" pitchFamily="34" charset="0"/>
              </a:rPr>
              <a:t>ión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Mayo de 2017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ítulo 1"/>
          <p:cNvSpPr txBox="1">
            <a:spLocks/>
          </p:cNvSpPr>
          <p:nvPr/>
        </p:nvSpPr>
        <p:spPr bwMode="auto">
          <a:xfrm>
            <a:off x="107504" y="-87088"/>
            <a:ext cx="8928992" cy="8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Acciones de prevención 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- Limpieza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de Canales, Vallados y 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Quebradas Convenio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EAB 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-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FONDIGER </a:t>
            </a:r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5355"/>
            <a:ext cx="4032448" cy="2232248"/>
          </a:xfrm>
          <a:prstGeom prst="rect">
            <a:avLst/>
          </a:prstGeom>
          <a:noFill/>
        </p:spPr>
      </p:pic>
      <p:sp>
        <p:nvSpPr>
          <p:cNvPr id="2" name="CuadroTexto 1"/>
          <p:cNvSpPr txBox="1"/>
          <p:nvPr/>
        </p:nvSpPr>
        <p:spPr>
          <a:xfrm>
            <a:off x="1343325" y="995586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cs typeface="Arial" panose="020B0604020202020204" pitchFamily="34" charset="0"/>
              </a:rPr>
              <a:t>Canal comuneros</a:t>
            </a:r>
            <a:endParaRPr lang="es-ES" b="1" dirty="0">
              <a:cs typeface="Arial" panose="020B0604020202020204" pitchFamily="34" charset="0"/>
            </a:endParaRPr>
          </a:p>
        </p:txBody>
      </p:sp>
      <p:sp>
        <p:nvSpPr>
          <p:cNvPr id="3" name="Redondear rectángulo de esquina diagonal 2"/>
          <p:cNvSpPr/>
          <p:nvPr/>
        </p:nvSpPr>
        <p:spPr>
          <a:xfrm>
            <a:off x="323528" y="3284984"/>
            <a:ext cx="1576287" cy="28803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2016 - ANTES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29944"/>
            <a:ext cx="4032448" cy="2363872"/>
          </a:xfrm>
          <a:prstGeom prst="rect">
            <a:avLst/>
          </a:prstGeom>
          <a:noFill/>
        </p:spPr>
      </p:pic>
      <p:sp>
        <p:nvSpPr>
          <p:cNvPr id="9" name="Redondear rectángulo de esquina diagonal 8"/>
          <p:cNvSpPr/>
          <p:nvPr/>
        </p:nvSpPr>
        <p:spPr>
          <a:xfrm>
            <a:off x="323528" y="5711196"/>
            <a:ext cx="1576287" cy="28803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2017 - DESPUES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/>
          <a:stretch/>
        </p:blipFill>
        <p:spPr bwMode="auto">
          <a:xfrm>
            <a:off x="5375773" y="1340767"/>
            <a:ext cx="3445394" cy="2226835"/>
          </a:xfrm>
          <a:prstGeom prst="rect">
            <a:avLst/>
          </a:prstGeom>
          <a:noFill/>
        </p:spPr>
      </p:pic>
      <p:sp>
        <p:nvSpPr>
          <p:cNvPr id="11" name="CuadroTexto 10"/>
          <p:cNvSpPr txBox="1"/>
          <p:nvPr/>
        </p:nvSpPr>
        <p:spPr>
          <a:xfrm>
            <a:off x="6398112" y="99558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cs typeface="Arial" panose="020B0604020202020204" pitchFamily="34" charset="0"/>
              </a:rPr>
              <a:t>Canal La Isla</a:t>
            </a:r>
            <a:endParaRPr lang="es-ES" b="1" dirty="0"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772" y="3629944"/>
            <a:ext cx="3448281" cy="2363872"/>
          </a:xfrm>
          <a:prstGeom prst="rect">
            <a:avLst/>
          </a:prstGeom>
          <a:noFill/>
        </p:spPr>
      </p:pic>
      <p:sp>
        <p:nvSpPr>
          <p:cNvPr id="17" name="Redondear rectángulo de esquina diagonal 16"/>
          <p:cNvSpPr/>
          <p:nvPr/>
        </p:nvSpPr>
        <p:spPr>
          <a:xfrm>
            <a:off x="5375772" y="3284984"/>
            <a:ext cx="1576287" cy="28803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2016 - ANTES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dondear rectángulo de esquina diagonal 17"/>
          <p:cNvSpPr/>
          <p:nvPr/>
        </p:nvSpPr>
        <p:spPr>
          <a:xfrm>
            <a:off x="5375772" y="5711196"/>
            <a:ext cx="1576287" cy="28803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2017 - DESPUES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65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 b="8796"/>
          <a:stretch/>
        </p:blipFill>
        <p:spPr bwMode="auto">
          <a:xfrm>
            <a:off x="409019" y="1060359"/>
            <a:ext cx="3854716" cy="218810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agen 3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1060360"/>
            <a:ext cx="3883969" cy="2188104"/>
          </a:xfrm>
          <a:prstGeom prst="rect">
            <a:avLst/>
          </a:prstGeom>
        </p:spPr>
      </p:pic>
      <p:pic>
        <p:nvPicPr>
          <p:cNvPr id="39" name="Imagen 3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2"/>
          <a:stretch/>
        </p:blipFill>
        <p:spPr bwMode="auto">
          <a:xfrm>
            <a:off x="409019" y="3486225"/>
            <a:ext cx="3854716" cy="2375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Imagen 3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09416"/>
            <a:ext cx="3883968" cy="236116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71600" y="3232639"/>
            <a:ext cx="2880320" cy="253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i="1" dirty="0" smtClean="0">
                <a:solidFill>
                  <a:srgbClr val="419FE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Limpieza Canal Bolivia – Localidad Engativá</a:t>
            </a:r>
            <a:endParaRPr lang="es-CO" sz="1000" i="1" dirty="0">
              <a:solidFill>
                <a:srgbClr val="419FE2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324127" y="3232639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i="1" dirty="0">
                <a:solidFill>
                  <a:srgbClr val="419FE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Limpieza Canal Cundinamarca – Localidad Bosa</a:t>
            </a:r>
            <a:endParaRPr lang="es-CO" sz="1000" i="1" dirty="0">
              <a:solidFill>
                <a:srgbClr val="419FE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52127" y="5826389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i="1" dirty="0">
                <a:solidFill>
                  <a:srgbClr val="419FE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Limpieza Canal Cundinamarca – Localidad Kennedy</a:t>
            </a:r>
            <a:endParaRPr lang="es-CO" sz="1000" i="1" dirty="0">
              <a:solidFill>
                <a:srgbClr val="419FE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324127" y="5848485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i="1" dirty="0">
                <a:solidFill>
                  <a:srgbClr val="419FE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Limpieza Canal Los Ángeles – Localidad Engativá</a:t>
            </a:r>
            <a:endParaRPr lang="es-CO" sz="1000" i="1" dirty="0">
              <a:solidFill>
                <a:srgbClr val="419FE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ítulo 1"/>
          <p:cNvSpPr txBox="1">
            <a:spLocks/>
          </p:cNvSpPr>
          <p:nvPr/>
        </p:nvSpPr>
        <p:spPr bwMode="auto">
          <a:xfrm>
            <a:off x="-413661" y="-47055"/>
            <a:ext cx="9575879" cy="8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Acciones de prevención </a:t>
            </a:r>
            <a:r>
              <a:rPr lang="es-ES_tradnl" altLang="es-ES_tradnl" sz="28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- Limpieza </a:t>
            </a:r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de Canales, Vallados y </a:t>
            </a:r>
            <a:r>
              <a:rPr lang="es-ES_tradnl" altLang="es-ES_tradnl" sz="28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Quebradas. Convenio </a:t>
            </a:r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EAB </a:t>
            </a:r>
            <a:r>
              <a:rPr lang="es-ES_tradnl" altLang="es-ES_tradnl" sz="28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- </a:t>
            </a:r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FONDIGER </a:t>
            </a:r>
          </a:p>
        </p:txBody>
      </p:sp>
    </p:spTree>
    <p:extLst>
      <p:ext uri="{BB962C8B-B14F-4D97-AF65-F5344CB8AC3E}">
        <p14:creationId xmlns:p14="http://schemas.microsoft.com/office/powerpoint/2010/main" val="4113358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89634"/>
            <a:ext cx="4057947" cy="2432024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18" y="1089634"/>
            <a:ext cx="3755429" cy="2432024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4" y="3628085"/>
            <a:ext cx="3528392" cy="237626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27584" y="3480987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i="1" dirty="0">
                <a:solidFill>
                  <a:srgbClr val="419FE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Limpieza Quebrada Salitrosa – Localidad Suba</a:t>
            </a:r>
            <a:endParaRPr lang="es-CO" sz="1000" i="1" dirty="0">
              <a:solidFill>
                <a:srgbClr val="419FE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580112" y="3525880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i="1" dirty="0">
                <a:solidFill>
                  <a:srgbClr val="419FE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Limpieza Río Fucha – Localidad San Cristóbal</a:t>
            </a:r>
            <a:endParaRPr lang="es-CO" sz="1000" i="1" dirty="0">
              <a:solidFill>
                <a:srgbClr val="419FE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94112" y="5991091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000" i="1" dirty="0">
                <a:solidFill>
                  <a:srgbClr val="419FE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Limpieza Canal Salitre – Localidad Engativá</a:t>
            </a:r>
            <a:endParaRPr lang="es-CO" sz="1000" i="1" dirty="0">
              <a:solidFill>
                <a:srgbClr val="419FE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35496" y="-27384"/>
            <a:ext cx="9144000" cy="8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Acciones de prevención </a:t>
            </a:r>
            <a:r>
              <a:rPr lang="es-ES_tradnl" altLang="es-ES_tradnl" sz="28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- Limpieza </a:t>
            </a:r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de Canales, Vallados y </a:t>
            </a:r>
            <a:r>
              <a:rPr lang="es-ES_tradnl" altLang="es-ES_tradnl" sz="28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Quebradas. Convenio </a:t>
            </a:r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EAB </a:t>
            </a:r>
            <a:r>
              <a:rPr lang="es-ES_tradnl" altLang="es-ES_tradnl" sz="28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- </a:t>
            </a:r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FONDIGER </a:t>
            </a:r>
          </a:p>
        </p:txBody>
      </p:sp>
    </p:spTree>
    <p:extLst>
      <p:ext uri="{BB962C8B-B14F-4D97-AF65-F5344CB8AC3E}">
        <p14:creationId xmlns:p14="http://schemas.microsoft.com/office/powerpoint/2010/main" val="319223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2" name="Rectángulo 3"/>
          <p:cNvSpPr>
            <a:spLocks noChangeArrowheads="1"/>
          </p:cNvSpPr>
          <p:nvPr/>
        </p:nvSpPr>
        <p:spPr bwMode="auto">
          <a:xfrm>
            <a:off x="466154" y="3573016"/>
            <a:ext cx="86423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O" altLang="es-CO" sz="1000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Quebradas, canales, vallados, estructuras y rejillas por cuenca (Convenio 008 de 2015)</a:t>
            </a:r>
            <a:endParaRPr lang="es-ES" altLang="es-CO" sz="1000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93649"/>
              </p:ext>
            </p:extLst>
          </p:nvPr>
        </p:nvGraphicFramePr>
        <p:xfrm>
          <a:off x="971947" y="1268760"/>
          <a:ext cx="7632848" cy="2304257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1268148"/>
                <a:gridCol w="1781489"/>
                <a:gridCol w="4583211"/>
              </a:tblGrid>
              <a:tr h="56716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Cuenca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de cuerpos de agua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de ciclos de intervención por cada cuerpo de agua ejecutados a Enero de 2017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861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Torca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398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Salitre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6861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Fucha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398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Tunjuelo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83987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Tintal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47904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TOTAL:</a:t>
                      </a:r>
                      <a:endParaRPr lang="es-ES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0"/>
                        </a:spcAft>
                        <a:tabLst>
                          <a:tab pos="714375" algn="l"/>
                          <a:tab pos="2806065" algn="ctr"/>
                          <a:tab pos="4181475" algn="l"/>
                        </a:tabLs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Título 1"/>
          <p:cNvSpPr txBox="1">
            <a:spLocks/>
          </p:cNvSpPr>
          <p:nvPr/>
        </p:nvSpPr>
        <p:spPr bwMode="auto">
          <a:xfrm>
            <a:off x="-36512" y="32048"/>
            <a:ext cx="9144000" cy="84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Acciones de prevención </a:t>
            </a:r>
            <a:r>
              <a:rPr lang="es-ES_tradnl" altLang="es-ES_tradnl" sz="28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- Limpieza </a:t>
            </a:r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de Canales, Vallados y </a:t>
            </a:r>
            <a:r>
              <a:rPr lang="es-ES_tradnl" altLang="es-ES_tradnl" sz="28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Quebradas. Convenio </a:t>
            </a:r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EAB </a:t>
            </a:r>
            <a:r>
              <a:rPr lang="es-ES_tradnl" altLang="es-ES_tradnl" sz="28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- </a:t>
            </a:r>
            <a:r>
              <a:rPr lang="es-ES_tradnl" altLang="es-ES_tradnl" sz="28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FONDIGER 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466154" y="4293096"/>
            <a:ext cx="4176464" cy="122413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Retiro de 146.319m</a:t>
            </a:r>
            <a:r>
              <a:rPr lang="es-ES" baseline="30000" dirty="0"/>
              <a:t>3</a:t>
            </a:r>
            <a:r>
              <a:rPr lang="es-ES" dirty="0"/>
              <a:t> </a:t>
            </a:r>
            <a:r>
              <a:rPr lang="es-ES" dirty="0" smtClean="0"/>
              <a:t>de residuos </a:t>
            </a:r>
            <a:r>
              <a:rPr lang="es-ES" dirty="0"/>
              <a:t>sólidos en 180 cuerpos de </a:t>
            </a:r>
            <a:r>
              <a:rPr lang="es-ES" dirty="0" smtClean="0"/>
              <a:t>agua (</a:t>
            </a:r>
            <a:r>
              <a:rPr lang="es-ES" dirty="0"/>
              <a:t>897.289m </a:t>
            </a:r>
            <a:r>
              <a:rPr lang="es-ES" dirty="0" err="1" smtClean="0"/>
              <a:t>aprox</a:t>
            </a:r>
            <a:r>
              <a:rPr lang="es-ES" dirty="0" smtClean="0"/>
              <a:t>) , </a:t>
            </a:r>
            <a:r>
              <a:rPr lang="es-ES" dirty="0"/>
              <a:t>39 estructuras y rejillas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4967536" y="4293096"/>
            <a:ext cx="4176464" cy="122413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Intervención </a:t>
            </a:r>
            <a:r>
              <a:rPr lang="es-ES" dirty="0"/>
              <a:t>de 5.018.333m</a:t>
            </a:r>
            <a:r>
              <a:rPr lang="es-ES" baseline="30000" dirty="0"/>
              <a:t>2</a:t>
            </a:r>
            <a:r>
              <a:rPr lang="es-ES" dirty="0"/>
              <a:t> de </a:t>
            </a:r>
            <a:r>
              <a:rPr lang="es-ES" dirty="0" smtClean="0"/>
              <a:t>ZMPA </a:t>
            </a:r>
            <a:r>
              <a:rPr lang="es-ES" dirty="0"/>
              <a:t>con actividades de corte de césped y plateo de </a:t>
            </a:r>
            <a:r>
              <a:rPr lang="es-ES" dirty="0" smtClean="0"/>
              <a:t>árboles.</a:t>
            </a:r>
            <a:endParaRPr lang="es-E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 bwMode="auto">
          <a:xfrm>
            <a:off x="127570" y="92120"/>
            <a:ext cx="8764910" cy="52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Obra en Santuario de Monserrate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4464496" cy="4176464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9" name="CuadroTexto 8"/>
          <p:cNvSpPr txBox="1"/>
          <p:nvPr/>
        </p:nvSpPr>
        <p:spPr>
          <a:xfrm>
            <a:off x="809357" y="5594666"/>
            <a:ext cx="3348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Ubicación Barreras Dinámicas</a:t>
            </a:r>
            <a:endParaRPr lang="es-ES" dirty="0"/>
          </a:p>
        </p:txBody>
      </p:sp>
      <p:sp>
        <p:nvSpPr>
          <p:cNvPr id="27" name="CuadroTexto 26"/>
          <p:cNvSpPr txBox="1"/>
          <p:nvPr/>
        </p:nvSpPr>
        <p:spPr>
          <a:xfrm>
            <a:off x="5148084" y="559466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</a:t>
            </a:r>
            <a:r>
              <a:rPr lang="es-ES" dirty="0" smtClean="0"/>
              <a:t>spacio </a:t>
            </a:r>
            <a:r>
              <a:rPr lang="es-ES" dirty="0"/>
              <a:t>intervenido</a:t>
            </a:r>
          </a:p>
        </p:txBody>
      </p:sp>
      <p:pic>
        <p:nvPicPr>
          <p:cNvPr id="10" name="Imagen 9" descr="Z:\Planes de Contingencia\PdC 1a temporada de lluvias 2017\Fotos obras monserrate\DSC_05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94336"/>
            <a:ext cx="3888432" cy="213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Z:\Planes de Contingencia\PdC 1a temporada de lluvias 2017\Fotos obras monserrate\DJI_00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48720"/>
            <a:ext cx="3888432" cy="204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ítulo 1"/>
          <p:cNvSpPr txBox="1">
            <a:spLocks/>
          </p:cNvSpPr>
          <p:nvPr/>
        </p:nvSpPr>
        <p:spPr bwMode="auto">
          <a:xfrm>
            <a:off x="-28600" y="107677"/>
            <a:ext cx="91440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Objetivo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 bwMode="auto">
          <a:xfrm>
            <a:off x="827584" y="4293096"/>
            <a:ext cx="7777236" cy="20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ES" sz="2500" dirty="0">
                <a:latin typeface="Arial" panose="020B0604020202020204" pitchFamily="34" charset="0"/>
                <a:ea typeface="Arial Rounded MT Bold" panose="020F0704030504030204" pitchFamily="34" charset="0"/>
                <a:cs typeface="Arial" panose="020B0604020202020204" pitchFamily="34" charset="0"/>
              </a:rPr>
              <a:t>Optimizar la prevención y las acciones de respuesta frente a las diferentes emergencias asociadas con las lluvias intensas y/o acumuladas en la primera temporada de lluvias (abril y mayo) de 2017.</a:t>
            </a:r>
            <a:endParaRPr lang="es-ES_tradnl" altLang="es-ES_tradnl" sz="2500" dirty="0" smtClean="0">
              <a:latin typeface="Arial" panose="020B0604020202020204" pitchFamily="34" charset="0"/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\\vnas1\HOME\Preparativos y Respuesta\Fotos\lluvias\CLARET 25 Marzo 2017 Calle 47 sur - 27 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137" y="1195761"/>
            <a:ext cx="5364130" cy="2789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/>
          <p:cNvSpPr/>
          <p:nvPr/>
        </p:nvSpPr>
        <p:spPr>
          <a:xfrm>
            <a:off x="2468624" y="4052018"/>
            <a:ext cx="44951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s-CO" sz="1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Encharcamiento barrio el </a:t>
            </a:r>
            <a:r>
              <a:rPr lang="es-CO" sz="1000" i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Claret</a:t>
            </a:r>
            <a:r>
              <a:rPr lang="es-CO" sz="1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25 Marzo 2017 - Fuente</a:t>
            </a:r>
            <a:r>
              <a:rPr lang="es-CO" sz="1000" i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IDIGER</a:t>
            </a:r>
            <a:endParaRPr lang="es-CO" sz="1000" i="1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24744"/>
            <a:ext cx="6597709" cy="491923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31640" y="1340768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bg1"/>
                </a:solidFill>
              </a:rPr>
              <a:t>Inversión: 4.300 </a:t>
            </a:r>
            <a:r>
              <a:rPr lang="es-ES_tradnl" b="1" dirty="0">
                <a:solidFill>
                  <a:schemeClr val="bg1"/>
                </a:solidFill>
              </a:rPr>
              <a:t>millones de </a:t>
            </a:r>
            <a:r>
              <a:rPr lang="es-ES_tradnl" b="1" dirty="0" smtClean="0">
                <a:solidFill>
                  <a:schemeClr val="bg1"/>
                </a:solidFill>
              </a:rPr>
              <a:t>pesos</a:t>
            </a:r>
          </a:p>
          <a:p>
            <a:r>
              <a:rPr lang="es-ES_tradnl" b="1" dirty="0" smtClean="0">
                <a:solidFill>
                  <a:schemeClr val="bg1"/>
                </a:solidFill>
              </a:rPr>
              <a:t>Construcción: Batallón de Ingenieros Ejército Nacional</a:t>
            </a:r>
          </a:p>
          <a:p>
            <a:r>
              <a:rPr lang="es-ES_tradnl" b="1" dirty="0" smtClean="0">
                <a:solidFill>
                  <a:schemeClr val="bg1"/>
                </a:solidFill>
              </a:rPr>
              <a:t>Duración: 5 Meses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 bwMode="auto">
          <a:xfrm>
            <a:off x="127570" y="92120"/>
            <a:ext cx="8764910" cy="52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Obra en Santuario de Monserrate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15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ítulo 1"/>
          <p:cNvSpPr txBox="1">
            <a:spLocks/>
          </p:cNvSpPr>
          <p:nvPr/>
        </p:nvSpPr>
        <p:spPr bwMode="auto">
          <a:xfrm>
            <a:off x="-539750" y="81027"/>
            <a:ext cx="96837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Monitoreo y Sistema de Alerta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7869" t="19620" r="19178" b="5949"/>
          <a:stretch/>
        </p:blipFill>
        <p:spPr>
          <a:xfrm>
            <a:off x="312987" y="1124744"/>
            <a:ext cx="8532070" cy="4896544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5263047" y="1278260"/>
            <a:ext cx="361791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s-ES_tradnl" altLang="es-ES_tradnl" sz="2000" b="1" dirty="0" smtClean="0">
                <a:solidFill>
                  <a:schemeClr val="bg1">
                    <a:lumMod val="50000"/>
                  </a:schemeClr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RED HIDROMETEOROLÓGICA</a:t>
            </a:r>
          </a:p>
          <a:p>
            <a:pPr algn="r">
              <a:defRPr/>
            </a:pPr>
            <a:r>
              <a:rPr lang="es-ES_tradnl" altLang="es-ES_tradnl" sz="1400" dirty="0" smtClean="0">
                <a:solidFill>
                  <a:schemeClr val="bg1">
                    <a:lumMod val="50000"/>
                  </a:schemeClr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Sistema de Alerta Temprana de Inundaciones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548034" y="5597387"/>
            <a:ext cx="7595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dirty="0" smtClean="0"/>
              <a:t>Link:  </a:t>
            </a:r>
            <a:r>
              <a:rPr lang="es-CO" sz="1600" dirty="0" smtClean="0">
                <a:solidFill>
                  <a:srgbClr val="0000E1"/>
                </a:solidFill>
              </a:rPr>
              <a:t>http</a:t>
            </a:r>
            <a:r>
              <a:rPr lang="es-CO" sz="1600" dirty="0">
                <a:solidFill>
                  <a:srgbClr val="0000E1"/>
                </a:solidFill>
              </a:rPr>
              <a:t>://logina.sire.gov.co/riotunjuelo/monitoreo/rpt_estado_rhb.jsp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89459" y="1208365"/>
            <a:ext cx="68407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800">
                <a:solidFill>
                  <a:srgbClr val="419FE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Estación: </a:t>
            </a:r>
            <a:r>
              <a:rPr lang="es-ES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Vitelma</a:t>
            </a:r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Marzo 27 de 2017</a:t>
            </a: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89459" y="5685416"/>
            <a:ext cx="122101" cy="122101"/>
          </a:xfrm>
          <a:prstGeom prst="rect">
            <a:avLst/>
          </a:prstGeom>
          <a:solidFill>
            <a:srgbClr val="F5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/>
          <p:cNvSpPr txBox="1"/>
          <p:nvPr/>
        </p:nvSpPr>
        <p:spPr>
          <a:xfrm>
            <a:off x="611560" y="5615662"/>
            <a:ext cx="13822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800">
                <a:solidFill>
                  <a:srgbClr val="419FE2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s-ES" sz="1100" dirty="0" smtClean="0">
                <a:solidFill>
                  <a:schemeClr val="tx1"/>
                </a:solidFill>
              </a:rPr>
              <a:t>Lectura Sensor</a:t>
            </a:r>
            <a:endParaRPr lang="es-ES" sz="11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logina.sire.gov.co/riotunjuelo/monitoreo/graf/jfreechart-6044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2"/>
          <a:stretch/>
        </p:blipFill>
        <p:spPr bwMode="auto">
          <a:xfrm>
            <a:off x="179511" y="1857837"/>
            <a:ext cx="6359509" cy="368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33695"/>
              </p:ext>
            </p:extLst>
          </p:nvPr>
        </p:nvGraphicFramePr>
        <p:xfrm>
          <a:off x="6503554" y="2348880"/>
          <a:ext cx="2460934" cy="19100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84870"/>
                <a:gridCol w="576064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Resumen</a:t>
                      </a:r>
                      <a:endParaRPr lang="es-ES" sz="1100" b="1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Lluvia precedente en los últimos cinco (5) días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38.3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Lluvia Total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26.9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Intensidad Máx (mm)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horas con lluvia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8" name="Conector recto de flecha 7"/>
          <p:cNvCxnSpPr/>
          <p:nvPr/>
        </p:nvCxnSpPr>
        <p:spPr>
          <a:xfrm flipV="1">
            <a:off x="899592" y="2132856"/>
            <a:ext cx="5112568" cy="2592288"/>
          </a:xfrm>
          <a:prstGeom prst="straightConnector1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 bwMode="auto">
          <a:xfrm>
            <a:off x="-558800" y="115888"/>
            <a:ext cx="96837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Monitoreo y Sistema de Alerta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 bwMode="auto">
          <a:xfrm>
            <a:off x="0" y="-92700"/>
            <a:ext cx="91440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Boletín </a:t>
            </a:r>
            <a:r>
              <a:rPr lang="es-ES_tradnl" altLang="es-ES_tradnl" sz="3600" b="1" dirty="0" err="1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hidrometeorol</a:t>
            </a:r>
            <a:r>
              <a:rPr lang="es-ES" sz="3600" b="1" dirty="0" err="1">
                <a:solidFill>
                  <a:schemeClr val="bg1"/>
                </a:solidFill>
                <a:cs typeface="Arial" panose="020B0604020202020204" pitchFamily="34" charset="0"/>
              </a:rPr>
              <a:t>ó</a:t>
            </a:r>
            <a:r>
              <a:rPr lang="es-ES_tradnl" altLang="es-ES_tradnl" sz="3600" b="1" dirty="0" err="1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gico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 - Seguimiento a lluvia acumulada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3078" y="6453849"/>
            <a:ext cx="4222631" cy="2385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950" i="1" dirty="0">
                <a:solidFill>
                  <a:srgbClr val="0070C0"/>
                </a:solidFill>
              </a:rPr>
              <a:t>Distribución espacial de la precipitación acumulada </a:t>
            </a:r>
            <a:r>
              <a:rPr lang="es-ES" sz="950" i="1" dirty="0" smtClean="0">
                <a:solidFill>
                  <a:srgbClr val="0070C0"/>
                </a:solidFill>
              </a:rPr>
              <a:t>7 días (22 – 28 Marzo) </a:t>
            </a:r>
            <a:endParaRPr lang="es-ES" sz="950" i="1" dirty="0">
              <a:solidFill>
                <a:srgbClr val="0070C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673097" y="6453336"/>
            <a:ext cx="4532010" cy="2385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950" i="1" dirty="0">
                <a:solidFill>
                  <a:srgbClr val="0070C0"/>
                </a:solidFill>
              </a:rPr>
              <a:t>Distribución espacial de la precipitación acumulada </a:t>
            </a:r>
            <a:r>
              <a:rPr lang="es-ES" sz="950" i="1" dirty="0" smtClean="0">
                <a:solidFill>
                  <a:srgbClr val="0070C0"/>
                </a:solidFill>
              </a:rPr>
              <a:t>28 días (01 Mar – 28 Marzo) </a:t>
            </a:r>
            <a:endParaRPr lang="es-ES" sz="950" i="1" dirty="0">
              <a:solidFill>
                <a:srgbClr val="0070C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-2482"/>
          <a:stretch/>
        </p:blipFill>
        <p:spPr>
          <a:xfrm>
            <a:off x="5086942" y="1107726"/>
            <a:ext cx="3704321" cy="54844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26" y="1107725"/>
            <a:ext cx="3698927" cy="5400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0" y="88504"/>
            <a:ext cx="9036496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Priorización 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por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Lluvias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714546"/>
              </p:ext>
            </p:extLst>
          </p:nvPr>
        </p:nvGraphicFramePr>
        <p:xfrm>
          <a:off x="899595" y="3298588"/>
          <a:ext cx="7632845" cy="2290654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2272260"/>
                <a:gridCol w="5360585"/>
              </a:tblGrid>
              <a:tr h="823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Prioridad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Lluvias acumuladas de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los 7 últimos días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75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Baja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a 105 mm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516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 a 140 mm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75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Alta</a:t>
                      </a:r>
                      <a:endParaRPr lang="es-CO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140 mm</a:t>
                      </a:r>
                      <a:endParaRPr lang="es-CO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ángulo redondeado 2"/>
          <p:cNvSpPr/>
          <p:nvPr/>
        </p:nvSpPr>
        <p:spPr>
          <a:xfrm>
            <a:off x="395536" y="1124744"/>
            <a:ext cx="8424936" cy="1944216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Diariamente se monitorea la lluvia acumulada de los últimos 7 días en la ciudad con base en registros de las estaciones administradas por el IDIGER y se compara con el análisis de información de lluvia crítica que puede detonar deslizamientos definida por </a:t>
            </a:r>
            <a:r>
              <a:rPr lang="es-CO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Ingeocim</a:t>
            </a:r>
            <a:r>
              <a:rPr lang="es-CO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(1998), con el fin que se preste atención a las zonas de ladera de algunas localidades, ya que es susceptible la ocurrencia de procesos de remoción</a:t>
            </a:r>
            <a:r>
              <a:rPr lang="es-CO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68633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288032" y="88504"/>
            <a:ext cx="882047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Monitoreo de nubosidad en tiempo real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7533" t="14276" r="34612" b="4148"/>
          <a:stretch/>
        </p:blipFill>
        <p:spPr>
          <a:xfrm>
            <a:off x="3018466" y="1124744"/>
            <a:ext cx="3954554" cy="479339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42749" y="5923308"/>
            <a:ext cx="38865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i="1" dirty="0" smtClean="0">
                <a:solidFill>
                  <a:srgbClr val="0070C0"/>
                </a:solidFill>
              </a:rPr>
              <a:t>Imagen del 28 de marzo, 11:39hrs</a:t>
            </a:r>
          </a:p>
          <a:p>
            <a:pPr algn="ctr"/>
            <a:r>
              <a:rPr lang="es-ES" sz="1000" i="1" dirty="0" smtClean="0">
                <a:solidFill>
                  <a:srgbClr val="0070C0"/>
                </a:solidFill>
              </a:rPr>
              <a:t>Fuente. Idiger 2017</a:t>
            </a:r>
          </a:p>
          <a:p>
            <a:pPr algn="ctr"/>
            <a:r>
              <a:rPr lang="es-ES" dirty="0" smtClean="0"/>
              <a:t>Link: </a:t>
            </a:r>
            <a:r>
              <a:rPr lang="es-ES" dirty="0" smtClean="0">
                <a:solidFill>
                  <a:srgbClr val="0000E1"/>
                </a:solidFill>
              </a:rPr>
              <a:t>http</a:t>
            </a:r>
            <a:r>
              <a:rPr lang="es-ES" dirty="0">
                <a:solidFill>
                  <a:srgbClr val="0000E1"/>
                </a:solidFill>
              </a:rPr>
              <a:t>://www.sire.gov.co/web/sab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1217" t="18479" r="83075" b="22978"/>
          <a:stretch/>
        </p:blipFill>
        <p:spPr>
          <a:xfrm>
            <a:off x="2195736" y="1124744"/>
            <a:ext cx="822730" cy="47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 descr="http://www.acueducto.com.co/wpsv61/wps/rediseno/images/Logo-Acueduct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s-ES" altLang="es-CO"/>
          </a:p>
        </p:txBody>
      </p:sp>
      <p:sp>
        <p:nvSpPr>
          <p:cNvPr id="65540" name="Título 1"/>
          <p:cNvSpPr txBox="1">
            <a:spLocks/>
          </p:cNvSpPr>
          <p:nvPr/>
        </p:nvSpPr>
        <p:spPr bwMode="auto">
          <a:xfrm>
            <a:off x="20901" y="-122833"/>
            <a:ext cx="9144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cs typeface="Arial" panose="020B0604020202020204" pitchFamily="34" charset="0"/>
              </a:rPr>
              <a:t>Comité Hidrológico de la Cuenca del Río Bogotá 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323850" y="1169988"/>
            <a:ext cx="8496300" cy="1677987"/>
          </a:xfrm>
          <a:prstGeom prst="roundRec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objeto del Comité Hidrológico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una instancia de coordinación, asesoría y apoyo para realizar conjuntamente la operación integral de los sistema de abastecimiento del Río Bogotá y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Chingaza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(Resolución 0776 de 2008).</a:t>
            </a:r>
            <a:endParaRPr lang="es-ES" sz="20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/>
          <a:srcRect l="10556" t="22243" r="76068" b="63070"/>
          <a:stretch/>
        </p:blipFill>
        <p:spPr bwMode="auto">
          <a:xfrm>
            <a:off x="901700" y="3429000"/>
            <a:ext cx="1709738" cy="1173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Emgesa"/>
          <p:cNvPicPr>
            <a:picLocks noChangeAspect="1" noChangeArrowheads="1"/>
          </p:cNvPicPr>
          <p:nvPr/>
        </p:nvPicPr>
        <p:blipFill rotWithShape="1">
          <a:blip r:embed="rId4"/>
          <a:srcRect t="10435" b="15023"/>
          <a:stretch/>
        </p:blipFill>
        <p:spPr bwMode="auto">
          <a:xfrm>
            <a:off x="3028950" y="4791075"/>
            <a:ext cx="1471613" cy="109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038" y="4765675"/>
            <a:ext cx="1676400" cy="110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logo_EAAB.jpg (792×612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92438" y="3438525"/>
            <a:ext cx="1508125" cy="116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www2.fcm.org.co/uploads/pics/IDEAM_0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4700" y="3438525"/>
            <a:ext cx="1539875" cy="1489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063" y="5056188"/>
            <a:ext cx="2087562" cy="830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ángulo 15"/>
          <p:cNvSpPr/>
          <p:nvPr/>
        </p:nvSpPr>
        <p:spPr>
          <a:xfrm>
            <a:off x="1758995" y="2938528"/>
            <a:ext cx="188175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b="1" dirty="0">
                <a:ln w="0"/>
                <a:solidFill>
                  <a:srgbClr val="003366"/>
                </a:solidFill>
                <a:effectLst>
                  <a:reflection blurRad="6350" stA="53000" endA="300" endPos="35500" dir="5400000" sy="-90000" algn="bl" rotWithShape="0"/>
                </a:effectLst>
                <a:cs typeface="Arial" panose="020B0604020202020204" pitchFamily="34" charset="0"/>
              </a:rPr>
              <a:t>Integrantes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5683348" y="2972610"/>
            <a:ext cx="188175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b="1" dirty="0">
                <a:ln w="0"/>
                <a:solidFill>
                  <a:srgbClr val="003366"/>
                </a:solidFill>
                <a:effectLst>
                  <a:reflection blurRad="6350" stA="53000" endA="300" endPos="35500" dir="5400000" sy="-90000" algn="bl" rotWithShape="0"/>
                </a:effectLst>
                <a:cs typeface="Arial" panose="020B0604020202020204" pitchFamily="34" charset="0"/>
              </a:rPr>
              <a:t>Invitados</a:t>
            </a:r>
          </a:p>
        </p:txBody>
      </p:sp>
    </p:spTree>
    <p:extLst>
      <p:ext uri="{BB962C8B-B14F-4D97-AF65-F5344CB8AC3E}">
        <p14:creationId xmlns:p14="http://schemas.microsoft.com/office/powerpoint/2010/main" val="3062716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5364088" y="6309320"/>
            <a:ext cx="35912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00" i="1" dirty="0" smtClean="0">
                <a:solidFill>
                  <a:srgbClr val="0070C0"/>
                </a:solidFill>
              </a:rPr>
              <a:t>Fuente:</a:t>
            </a:r>
          </a:p>
          <a:p>
            <a:pPr algn="ctr"/>
            <a:r>
              <a:rPr lang="es-ES" sz="1000" i="1" dirty="0" smtClean="0">
                <a:solidFill>
                  <a:srgbClr val="0070C0"/>
                </a:solidFill>
                <a:hlinkClick r:id="rId3"/>
              </a:rPr>
              <a:t>http://www.acueducto.com.co/wpsv61/wps/portal</a:t>
            </a:r>
            <a:endParaRPr lang="es-ES" sz="1000" i="1" dirty="0" smtClean="0">
              <a:solidFill>
                <a:srgbClr val="0070C0"/>
              </a:solidFill>
            </a:endParaRPr>
          </a:p>
          <a:p>
            <a:pPr algn="ctr"/>
            <a:r>
              <a:rPr lang="es-ES" sz="1000" i="1" dirty="0" smtClean="0">
                <a:solidFill>
                  <a:srgbClr val="0070C0"/>
                </a:solidFill>
              </a:rPr>
              <a:t>Nivel del río Bogotá en tiempo real</a:t>
            </a:r>
            <a:endParaRPr lang="es-ES" sz="1000" i="1" dirty="0">
              <a:solidFill>
                <a:srgbClr val="0070C0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 bwMode="auto">
          <a:xfrm>
            <a:off x="1" y="93192"/>
            <a:ext cx="8604447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Monitoreo de la EAB en el Río Bogotá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0241" t="9195" r="31854" b="9231"/>
          <a:stretch/>
        </p:blipFill>
        <p:spPr>
          <a:xfrm>
            <a:off x="179512" y="1053262"/>
            <a:ext cx="4520416" cy="5472082"/>
          </a:xfrm>
          <a:prstGeom prst="rect">
            <a:avLst/>
          </a:prstGeom>
        </p:spPr>
      </p:pic>
      <p:pic>
        <p:nvPicPr>
          <p:cNvPr id="5122" name="Picture 2" descr="http://www.acueducto.com.co/wasapp2/sih/images/cache/20986.jpg?param=9001278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1055719"/>
            <a:ext cx="4248669" cy="254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/>
          <a:srcRect l="24487" t="10246" r="25474" b="36758"/>
          <a:stretch/>
        </p:blipFill>
        <p:spPr>
          <a:xfrm>
            <a:off x="4719309" y="3704540"/>
            <a:ext cx="4409762" cy="262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40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0" y="5805264"/>
            <a:ext cx="9144000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ítulo 1"/>
          <p:cNvSpPr txBox="1">
            <a:spLocks/>
          </p:cNvSpPr>
          <p:nvPr/>
        </p:nvSpPr>
        <p:spPr bwMode="auto">
          <a:xfrm>
            <a:off x="288033" y="93192"/>
            <a:ext cx="8820471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Monitoreo de la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CAR en el Río Bogotá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23077" y="1056637"/>
            <a:ext cx="2024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70C0"/>
                </a:solidFill>
              </a:rPr>
              <a:t>Caudales Río Bogotá</a:t>
            </a:r>
          </a:p>
          <a:p>
            <a:pPr algn="ctr"/>
            <a:r>
              <a:rPr lang="es-ES" sz="1400" b="1" dirty="0" smtClean="0">
                <a:solidFill>
                  <a:srgbClr val="0070C0"/>
                </a:solidFill>
              </a:rPr>
              <a:t>27 de Marzo – 9:00am</a:t>
            </a:r>
            <a:endParaRPr lang="es-ES" sz="1400" b="1" dirty="0">
              <a:solidFill>
                <a:srgbClr val="0070C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335415" y="4199447"/>
            <a:ext cx="3049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rgbClr val="0070C0"/>
                </a:solidFill>
              </a:rPr>
              <a:t>Comportamiento </a:t>
            </a:r>
            <a:r>
              <a:rPr lang="es-ES" sz="1400" b="1" dirty="0">
                <a:solidFill>
                  <a:srgbClr val="0070C0"/>
                </a:solidFill>
              </a:rPr>
              <a:t>de los </a:t>
            </a:r>
            <a:r>
              <a:rPr lang="es-ES" sz="1400" b="1" dirty="0" smtClean="0">
                <a:solidFill>
                  <a:srgbClr val="0070C0"/>
                </a:solidFill>
              </a:rPr>
              <a:t>embalses</a:t>
            </a:r>
          </a:p>
          <a:p>
            <a:pPr algn="ctr"/>
            <a:r>
              <a:rPr lang="es-ES" sz="1400" b="1" dirty="0" smtClean="0">
                <a:solidFill>
                  <a:srgbClr val="0070C0"/>
                </a:solidFill>
              </a:rPr>
              <a:t>27 de Marzo – 9:00am</a:t>
            </a:r>
            <a:endParaRPr lang="es-ES" sz="1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Embalse  del Tomin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77910"/>
            <a:ext cx="379938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 rot="16200000">
            <a:off x="8160746" y="2317479"/>
            <a:ext cx="1274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000" i="1" dirty="0" smtClean="0">
                <a:solidFill>
                  <a:srgbClr val="0070C0"/>
                </a:solidFill>
              </a:rPr>
              <a:t>Embalse </a:t>
            </a:r>
            <a:r>
              <a:rPr lang="es-ES" sz="1000" i="1" dirty="0" err="1" smtClean="0">
                <a:solidFill>
                  <a:srgbClr val="0070C0"/>
                </a:solidFill>
              </a:rPr>
              <a:t>Tominé</a:t>
            </a:r>
            <a:endParaRPr lang="es-ES" sz="1000" i="1" dirty="0">
              <a:solidFill>
                <a:srgbClr val="0070C0"/>
              </a:solidFill>
            </a:endParaRPr>
          </a:p>
          <a:p>
            <a:pPr algn="ctr"/>
            <a:r>
              <a:rPr lang="es-ES" sz="1000" i="1" dirty="0" smtClean="0">
                <a:solidFill>
                  <a:srgbClr val="0070C0"/>
                </a:solidFill>
              </a:rPr>
              <a:t>Fuente. CAR. 2017</a:t>
            </a:r>
            <a:endParaRPr lang="es-ES" sz="1000" i="1" dirty="0">
              <a:solidFill>
                <a:srgbClr val="0070C0"/>
              </a:solidFill>
            </a:endParaRPr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510132"/>
              </p:ext>
            </p:extLst>
          </p:nvPr>
        </p:nvGraphicFramePr>
        <p:xfrm>
          <a:off x="195418" y="1537949"/>
          <a:ext cx="4338083" cy="2360265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1979712"/>
                <a:gridCol w="648072"/>
                <a:gridCol w="720080"/>
                <a:gridCol w="990219"/>
              </a:tblGrid>
              <a:tr h="327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ESTACIÓN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</a:t>
                      </a:r>
                      <a:r>
                        <a:rPr lang="es-CO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CAUDAL (m</a:t>
                      </a:r>
                      <a:r>
                        <a:rPr lang="es-CO" sz="10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TENDENCIA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Saucio</a:t>
                      </a:r>
                      <a:r>
                        <a:rPr lang="es-ES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s-ES" sz="1000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Choncontá</a:t>
                      </a:r>
                      <a:r>
                        <a:rPr lang="es-ES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5,04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Florencia (</a:t>
                      </a:r>
                      <a:r>
                        <a:rPr lang="es-ES" sz="1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Gachancipa</a:t>
                      </a: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2,42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Tocancipa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8,96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Vargas (</a:t>
                      </a:r>
                      <a:r>
                        <a:rPr lang="es-ES" sz="1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Cajicá</a:t>
                      </a: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4,38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29,14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La Virgen (Cota)</a:t>
                      </a:r>
                      <a:endParaRPr lang="es-ES" sz="1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92075" indent="-92075"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20,63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Estable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Puente Cundinamarca</a:t>
                      </a:r>
                      <a:r>
                        <a:rPr lang="es-ES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(Funza)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2,21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46,57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Descendente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288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Alicachín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84,68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Descendente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</a:tbl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112241"/>
              </p:ext>
            </p:extLst>
          </p:nvPr>
        </p:nvGraphicFramePr>
        <p:xfrm>
          <a:off x="644678" y="4674402"/>
          <a:ext cx="7953367" cy="1897200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1904695"/>
                <a:gridCol w="1047633"/>
                <a:gridCol w="1184615"/>
                <a:gridCol w="759602"/>
                <a:gridCol w="896582"/>
                <a:gridCol w="1224136"/>
                <a:gridCol w="936104"/>
              </a:tblGrid>
              <a:tr h="327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EMBALSE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CAPACIDAD</a:t>
                      </a:r>
                      <a:r>
                        <a:rPr lang="es-CO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(Mm</a:t>
                      </a:r>
                      <a:r>
                        <a:rPr lang="es-CO" sz="1000" strike="noStrike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CO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VOLUMEN A LA FECHA </a:t>
                      </a:r>
                      <a:r>
                        <a:rPr lang="es-CO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</a:t>
                      </a:r>
                      <a:r>
                        <a:rPr lang="es-CO" sz="1000" strike="noStrike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CO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DESCARGA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</a:t>
                      </a:r>
                      <a:r>
                        <a:rPr lang="es-CO" sz="1000" strike="noStrike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CO" sz="1000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</a:t>
                      </a:r>
                      <a:r>
                        <a:rPr lang="es-CO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kern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CAPACIDAD DE REGULACIÓN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</a:t>
                      </a:r>
                      <a:r>
                        <a:rPr lang="es-CO" sz="1000" strike="noStrike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s-CO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1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kern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TENDENCIA</a:t>
                      </a:r>
                      <a:endParaRPr lang="es-ES" sz="1000" b="1" kern="1200" baseline="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Neusa</a:t>
                      </a:r>
                      <a:endParaRPr lang="es-ES" sz="1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73,43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43,57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Sisga</a:t>
                      </a:r>
                      <a:endParaRPr lang="es-ES" sz="1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40,04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49,95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Tominé</a:t>
                      </a:r>
                      <a:endParaRPr lang="es-ES" sz="1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619,60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184,40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435,15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AGREGADO</a:t>
                      </a:r>
                      <a:r>
                        <a:rPr lang="es-ES" sz="10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NORTE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826,60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297,88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b="1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Chuza</a:t>
                      </a:r>
                      <a:endParaRPr lang="es-ES" sz="10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92075" indent="-92075"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218,60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149,25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13,79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69,30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Rafael</a:t>
                      </a:r>
                      <a:endParaRPr lang="es-ES" sz="1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67,62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59,44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8,18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18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SISTEMA CHINGAZA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286,20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208,69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15,69</a:t>
                      </a: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b="1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Hato</a:t>
                      </a:r>
                      <a:endParaRPr lang="es-ES" sz="10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9,63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76%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7,64</a:t>
                      </a:r>
                      <a:endParaRPr lang="es-E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Ascendente</a:t>
                      </a:r>
                      <a:endParaRPr lang="es-ES" sz="10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986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ítulo 1"/>
          <p:cNvSpPr txBox="1">
            <a:spLocks/>
          </p:cNvSpPr>
          <p:nvPr/>
        </p:nvSpPr>
        <p:spPr bwMode="auto">
          <a:xfrm>
            <a:off x="-558800" y="-56860"/>
            <a:ext cx="97028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4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Monitoreo </a:t>
            </a:r>
            <a:r>
              <a:rPr lang="es-ES_tradnl" altLang="es-ES_tradnl" sz="34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del IDIGER en la Cuenca </a:t>
            </a:r>
            <a:r>
              <a:rPr lang="es-ES_tradnl" altLang="es-ES_tradnl" sz="34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Media y </a:t>
            </a:r>
            <a:r>
              <a:rPr lang="es-ES_tradnl" altLang="es-ES_tradnl" sz="34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Baja </a:t>
            </a:r>
            <a:r>
              <a:rPr lang="es-ES" sz="34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del Río </a:t>
            </a:r>
            <a:r>
              <a:rPr lang="es-ES" sz="34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Tunjuelo </a:t>
            </a:r>
            <a:r>
              <a:rPr lang="es-ES" sz="34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/</a:t>
            </a:r>
            <a:r>
              <a:rPr lang="es-ES" sz="34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 Feb – Mar 2017</a:t>
            </a:r>
            <a:endParaRPr lang="es-ES_tradnl" altLang="es-ES_tradnl" sz="34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55576" y="9899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6148" name="Picture 4" descr="http://logina.sire.gov.co/riotunjuelo/monitoreo/graf/jfreechart-140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" y="1495417"/>
            <a:ext cx="4067796" cy="245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978587" y="998780"/>
            <a:ext cx="25523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rgbClr val="0070C0"/>
                </a:solidFill>
              </a:rPr>
              <a:t>Variación nivel</a:t>
            </a:r>
          </a:p>
          <a:p>
            <a:pPr algn="ctr"/>
            <a:r>
              <a:rPr lang="es-ES" sz="1100" b="1" dirty="0" smtClean="0">
                <a:solidFill>
                  <a:srgbClr val="0070C0"/>
                </a:solidFill>
              </a:rPr>
              <a:t>Estación San Benito – Cuenca Baja</a:t>
            </a:r>
          </a:p>
          <a:p>
            <a:pPr algn="ctr"/>
            <a:r>
              <a:rPr lang="es-ES" sz="1100" b="1" dirty="0" smtClean="0">
                <a:solidFill>
                  <a:srgbClr val="0070C0"/>
                </a:solidFill>
              </a:rPr>
              <a:t>Río Tunjuelo</a:t>
            </a:r>
            <a:endParaRPr lang="es-ES" sz="1100" b="1" dirty="0">
              <a:solidFill>
                <a:srgbClr val="0070C0"/>
              </a:solidFill>
            </a:endParaRPr>
          </a:p>
        </p:txBody>
      </p:sp>
      <p:pic>
        <p:nvPicPr>
          <p:cNvPr id="6150" name="Picture 6" descr="http://logina.sire.gov.co/riotunjuelo/monitoreo/graf/jfreechart-1407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61" y="1495582"/>
            <a:ext cx="3960440" cy="24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5725097" y="993997"/>
            <a:ext cx="23743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rgbClr val="0070C0"/>
                </a:solidFill>
              </a:rPr>
              <a:t>Variación nivel</a:t>
            </a:r>
          </a:p>
          <a:p>
            <a:pPr algn="ctr"/>
            <a:r>
              <a:rPr lang="es-ES" sz="1100" b="1" dirty="0" smtClean="0">
                <a:solidFill>
                  <a:srgbClr val="0070C0"/>
                </a:solidFill>
              </a:rPr>
              <a:t>Estación Kennedy– Cuenca Baja</a:t>
            </a:r>
          </a:p>
          <a:p>
            <a:pPr algn="ctr"/>
            <a:r>
              <a:rPr lang="es-ES" sz="1100" b="1" dirty="0" smtClean="0">
                <a:solidFill>
                  <a:srgbClr val="0070C0"/>
                </a:solidFill>
              </a:rPr>
              <a:t>Río Tunjuelo</a:t>
            </a:r>
            <a:endParaRPr lang="es-ES" sz="1100" b="1" dirty="0">
              <a:solidFill>
                <a:srgbClr val="0070C0"/>
              </a:solidFill>
            </a:endParaRPr>
          </a:p>
        </p:txBody>
      </p:sp>
      <p:pic>
        <p:nvPicPr>
          <p:cNvPr id="6152" name="Picture 8" descr="http://logina.sire.gov.co/riotunjuelo/monitoreo/graf/jfreechart-1408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0"/>
          <a:stretch/>
        </p:blipFill>
        <p:spPr bwMode="auto">
          <a:xfrm>
            <a:off x="2483768" y="4365104"/>
            <a:ext cx="4183457" cy="241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3189251" y="3861048"/>
            <a:ext cx="27655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100" b="1" dirty="0" smtClean="0">
                <a:solidFill>
                  <a:srgbClr val="0070C0"/>
                </a:solidFill>
              </a:rPr>
              <a:t>Variación nivel</a:t>
            </a:r>
          </a:p>
          <a:p>
            <a:pPr algn="ctr"/>
            <a:r>
              <a:rPr lang="es-ES" sz="1100" b="1" dirty="0" smtClean="0">
                <a:solidFill>
                  <a:srgbClr val="0070C0"/>
                </a:solidFill>
              </a:rPr>
              <a:t>Estación Independencia– Cuenca Baja</a:t>
            </a:r>
          </a:p>
          <a:p>
            <a:pPr algn="ctr"/>
            <a:r>
              <a:rPr lang="es-ES" sz="1100" b="1" dirty="0" smtClean="0">
                <a:solidFill>
                  <a:srgbClr val="0070C0"/>
                </a:solidFill>
              </a:rPr>
              <a:t>Río Tunjuelo</a:t>
            </a:r>
            <a:endParaRPr lang="es-ES" sz="11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 bwMode="auto">
          <a:xfrm>
            <a:off x="107504" y="-99392"/>
            <a:ext cx="8928992" cy="110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>
                <a:solidFill>
                  <a:schemeClr val="bg1"/>
                </a:solidFill>
                <a:cs typeface="Arial" panose="020B0604020202020204" pitchFamily="34" charset="0"/>
              </a:rPr>
              <a:t>Comportamiento </a:t>
            </a:r>
            <a:r>
              <a:rPr lang="es-CO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típico </a:t>
            </a:r>
            <a:r>
              <a:rPr lang="es-CO" sz="3600" b="1" dirty="0">
                <a:solidFill>
                  <a:schemeClr val="bg1"/>
                </a:solidFill>
                <a:cs typeface="Arial" panose="020B0604020202020204" pitchFamily="34" charset="0"/>
              </a:rPr>
              <a:t>de la </a:t>
            </a:r>
            <a:r>
              <a:rPr lang="es-CO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precipitación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352928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ítulo 1"/>
          <p:cNvSpPr txBox="1">
            <a:spLocks/>
          </p:cNvSpPr>
          <p:nvPr/>
        </p:nvSpPr>
        <p:spPr bwMode="auto">
          <a:xfrm>
            <a:off x="-1" y="116458"/>
            <a:ext cx="8820473" cy="7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Información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Pública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6"/>
          <a:srcRect l="16997" r="16340"/>
          <a:stretch/>
        </p:blipFill>
        <p:spPr>
          <a:xfrm>
            <a:off x="3042673" y="3861048"/>
            <a:ext cx="5778956" cy="1224658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039275" y="4932398"/>
            <a:ext cx="561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Facebook     </a:t>
            </a:r>
            <a:r>
              <a:rPr lang="es-ES_tradnl" dirty="0" err="1"/>
              <a:t>Twitter</a:t>
            </a:r>
            <a:r>
              <a:rPr lang="es-ES_tradnl" dirty="0"/>
              <a:t>       </a:t>
            </a:r>
            <a:r>
              <a:rPr lang="es-ES_tradnl" dirty="0" err="1"/>
              <a:t>Youtube</a:t>
            </a:r>
            <a:r>
              <a:rPr lang="es-ES_tradnl" dirty="0"/>
              <a:t>   </a:t>
            </a:r>
            <a:r>
              <a:rPr lang="es-ES_tradnl" dirty="0" err="1"/>
              <a:t>Instagram</a:t>
            </a:r>
            <a:r>
              <a:rPr lang="es-ES_tradnl" dirty="0"/>
              <a:t>       </a:t>
            </a:r>
            <a:r>
              <a:rPr lang="es-ES_tradnl" dirty="0" err="1"/>
              <a:t>Flick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5641582" y="476672"/>
            <a:ext cx="3023585" cy="560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s-ES_tradnl" i="1" dirty="0">
                <a:solidFill>
                  <a:schemeClr val="bg1"/>
                </a:solidFill>
              </a:rPr>
              <a:t>"prevenir es </a:t>
            </a:r>
            <a:r>
              <a:rPr lang="es-ES_tradnl" i="1" dirty="0" smtClean="0">
                <a:solidFill>
                  <a:schemeClr val="bg1"/>
                </a:solidFill>
              </a:rPr>
              <a:t>tarea </a:t>
            </a:r>
            <a:r>
              <a:rPr lang="es-ES_tradnl" i="1" dirty="0">
                <a:solidFill>
                  <a:schemeClr val="bg1"/>
                </a:solidFill>
              </a:rPr>
              <a:t>de todos“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36836" y="4051167"/>
            <a:ext cx="3240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Redes </a:t>
            </a:r>
            <a:r>
              <a:rPr lang="es-ES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sociales</a:t>
            </a:r>
          </a:p>
          <a:p>
            <a:pPr algn="just"/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ES_tradnl" dirty="0" err="1"/>
              <a:t>TemporadaDeLluvias</a:t>
            </a:r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4" y="1227447"/>
            <a:ext cx="7520692" cy="2561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2401222" y="5551821"/>
            <a:ext cx="324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Multimedia</a:t>
            </a:r>
            <a:endParaRPr lang="es-ES_tradnl" dirty="0"/>
          </a:p>
        </p:txBody>
      </p:sp>
      <p:pic>
        <p:nvPicPr>
          <p:cNvPr id="4" name="Cuña Radial Lluvias Muj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5536630"/>
            <a:ext cx="609600" cy="609600"/>
          </a:xfrm>
          <a:prstGeom prst="rect">
            <a:avLst/>
          </a:prstGeom>
        </p:spPr>
      </p:pic>
      <p:pic>
        <p:nvPicPr>
          <p:cNvPr id="5" name="Cuña Radial Lluvias Hombr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4373" y="5536630"/>
            <a:ext cx="6096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3476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nimacion temporada de lluvias 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4526"/>
            <a:ext cx="9180000" cy="4792785"/>
          </a:xfrm>
          <a:prstGeom prst="rect">
            <a:avLst/>
          </a:prstGeom>
          <a:ln>
            <a:noFill/>
          </a:ln>
        </p:spPr>
      </p:pic>
      <p:sp>
        <p:nvSpPr>
          <p:cNvPr id="17" name="Título 1"/>
          <p:cNvSpPr txBox="1">
            <a:spLocks/>
          </p:cNvSpPr>
          <p:nvPr/>
        </p:nvSpPr>
        <p:spPr bwMode="auto">
          <a:xfrm>
            <a:off x="-1" y="116458"/>
            <a:ext cx="8820473" cy="7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Información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Pública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ítulo 1"/>
          <p:cNvSpPr txBox="1">
            <a:spLocks/>
          </p:cNvSpPr>
          <p:nvPr/>
        </p:nvSpPr>
        <p:spPr bwMode="auto">
          <a:xfrm>
            <a:off x="-558800" y="115888"/>
            <a:ext cx="96837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s-ES_tradnl" altLang="es-ES_tradnl" sz="3200" b="1">
              <a:solidFill>
                <a:schemeClr val="bg1"/>
              </a:solidFill>
              <a:latin typeface="Arial Rounded MT Bold" panose="020F0704030504030204" pitchFamily="34" charset="0"/>
              <a:ea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  <p:sp>
        <p:nvSpPr>
          <p:cNvPr id="49156" name="Título 1"/>
          <p:cNvSpPr txBox="1">
            <a:spLocks/>
          </p:cNvSpPr>
          <p:nvPr/>
        </p:nvSpPr>
        <p:spPr bwMode="auto">
          <a:xfrm>
            <a:off x="-608013" y="146720"/>
            <a:ext cx="968375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Información Pública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86483"/>
            <a:ext cx="2016224" cy="168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72" y="1586482"/>
            <a:ext cx="2016225" cy="168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17" y="1586483"/>
            <a:ext cx="2016224" cy="168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1" y="3542015"/>
            <a:ext cx="2012958" cy="1685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480" y="3542015"/>
            <a:ext cx="2012958" cy="1685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99" y="3539965"/>
            <a:ext cx="2017858" cy="1689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18" y="3540648"/>
            <a:ext cx="2016225" cy="168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661" y="1586482"/>
            <a:ext cx="2016225" cy="168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ángulo 13"/>
          <p:cNvSpPr/>
          <p:nvPr/>
        </p:nvSpPr>
        <p:spPr>
          <a:xfrm>
            <a:off x="352459" y="1104278"/>
            <a:ext cx="324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Piezas graficas</a:t>
            </a:r>
          </a:p>
        </p:txBody>
      </p:sp>
    </p:spTree>
    <p:extLst>
      <p:ext uri="{BB962C8B-B14F-4D97-AF65-F5344CB8AC3E}">
        <p14:creationId xmlns:p14="http://schemas.microsoft.com/office/powerpoint/2010/main" val="2507720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9"/>
          <a:stretch/>
        </p:blipFill>
        <p:spPr>
          <a:xfrm>
            <a:off x="1475656" y="1052736"/>
            <a:ext cx="6264696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-1" y="116458"/>
            <a:ext cx="8820473" cy="7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Información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1217795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4" y="1140024"/>
            <a:ext cx="3672408" cy="552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40024"/>
            <a:ext cx="3672408" cy="5529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ítulo 1"/>
          <p:cNvSpPr txBox="1">
            <a:spLocks/>
          </p:cNvSpPr>
          <p:nvPr/>
        </p:nvSpPr>
        <p:spPr bwMode="auto">
          <a:xfrm>
            <a:off x="-1" y="116458"/>
            <a:ext cx="8820473" cy="7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Información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Pública</a:t>
            </a:r>
          </a:p>
        </p:txBody>
      </p:sp>
    </p:spTree>
    <p:extLst>
      <p:ext uri="{BB962C8B-B14F-4D97-AF65-F5344CB8AC3E}">
        <p14:creationId xmlns:p14="http://schemas.microsoft.com/office/powerpoint/2010/main" val="2535429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infografia-recomendaciones-horizontal_optimizad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73051"/>
            <a:ext cx="8207375" cy="487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ítulo 1"/>
          <p:cNvSpPr txBox="1">
            <a:spLocks/>
          </p:cNvSpPr>
          <p:nvPr/>
        </p:nvSpPr>
        <p:spPr bwMode="auto">
          <a:xfrm>
            <a:off x="-1" y="116458"/>
            <a:ext cx="8820473" cy="72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Información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Pública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ítulo 1"/>
          <p:cNvSpPr txBox="1">
            <a:spLocks/>
          </p:cNvSpPr>
          <p:nvPr/>
        </p:nvSpPr>
        <p:spPr bwMode="auto">
          <a:xfrm>
            <a:off x="-31949" y="-99392"/>
            <a:ext cx="921246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Preparación y alistamiento - Equipamiento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185250"/>
              </p:ext>
            </p:extLst>
          </p:nvPr>
        </p:nvGraphicFramePr>
        <p:xfrm>
          <a:off x="755576" y="1100582"/>
          <a:ext cx="7560840" cy="4632674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3645853"/>
                <a:gridCol w="1213613"/>
                <a:gridCol w="1619822"/>
                <a:gridCol w="1081552"/>
              </a:tblGrid>
              <a:tr h="4737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s-E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4802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Motobomba de 2"x2" tipo autocebante diésel encendido eléctrico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Motobomba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Autocebante de 2"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309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Motobomba autocebante lombardini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Motobomba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Autocebante de 4"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5553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Motobomba autocebante diésel ihm modelo gs150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Motobomba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Autocebante de 6"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5618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Motobomba univac gp-200-60b motor perkins - diesel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Motobomba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Autocebante de 8"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566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Electrobomba estacionaria autocebante con motor de 12 hp diámetro de descarga 4"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marL="92075" indent="-92075"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Electrobomba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Estacionaria de 4"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5145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Electrobomba estacionaria de 6" tipo monoblock ihm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Electrobomba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Estacionaria de 6"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313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Bomba sumergible, motor 7,5 hp mod. 2-7,5t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Electrobomba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Sumergible de 4"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3180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Bomba sumergible, motor 3,0 hp mod. Ms 30t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Electrobomba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Sumergible de 4"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3078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Bomba sumergible itt fly gt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Electrobomba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Sumergible de 6"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</a:tr>
              <a:tr h="231599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Todos los equipos cuentan con sus accesorios e insumos para su correcta operación y funcionamiento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9" marR="68569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317" name="Rectángulo 6"/>
          <p:cNvSpPr>
            <a:spLocks noChangeArrowheads="1"/>
          </p:cNvSpPr>
          <p:nvPr/>
        </p:nvSpPr>
        <p:spPr bwMode="auto">
          <a:xfrm>
            <a:off x="971600" y="5734417"/>
            <a:ext cx="70567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O" altLang="es-CO" sz="1000" i="1" dirty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Recursos disponibles para manejo de inundaciones </a:t>
            </a:r>
            <a:endParaRPr lang="es-ES" altLang="es-CO" sz="1000" i="1" dirty="0">
              <a:solidFill>
                <a:srgbClr val="0070C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ítulo 1"/>
          <p:cNvSpPr txBox="1">
            <a:spLocks/>
          </p:cNvSpPr>
          <p:nvPr/>
        </p:nvSpPr>
        <p:spPr bwMode="auto">
          <a:xfrm>
            <a:off x="-70945" y="138583"/>
            <a:ext cx="914045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Centro </a:t>
            </a:r>
            <a:r>
              <a:rPr lang="es-ES" sz="3600" b="1" dirty="0">
                <a:solidFill>
                  <a:schemeClr val="bg1"/>
                </a:solidFill>
                <a:cs typeface="Arial" panose="020B0604020202020204" pitchFamily="34" charset="0"/>
              </a:rPr>
              <a:t>Distrital Logístico y de Reserva</a:t>
            </a:r>
            <a:endParaRPr lang="es-ES_tradnl" altLang="es-ES_tradnl" sz="3600" b="1" dirty="0">
              <a:solidFill>
                <a:schemeClr val="bg1"/>
              </a:solidFill>
              <a:latin typeface="Arial Rounded MT Bold" panose="020F0704030504030204" pitchFamily="34" charset="0"/>
              <a:ea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  <p:sp>
        <p:nvSpPr>
          <p:cNvPr id="54277" name="Rectángulo 6"/>
          <p:cNvSpPr>
            <a:spLocks noChangeArrowheads="1"/>
          </p:cNvSpPr>
          <p:nvPr/>
        </p:nvSpPr>
        <p:spPr bwMode="auto">
          <a:xfrm>
            <a:off x="-93776" y="5631495"/>
            <a:ext cx="453650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CO" altLang="es-CO" sz="1000" i="1" dirty="0">
                <a:solidFill>
                  <a:srgbClr val="0070C0"/>
                </a:solidFill>
              </a:rPr>
              <a:t>Ayudas Humanitarias disponibles </a:t>
            </a:r>
            <a:r>
              <a:rPr lang="es-CO" altLang="es-CO" sz="1000" i="1" dirty="0" smtClean="0">
                <a:solidFill>
                  <a:srgbClr val="0070C0"/>
                </a:solidFill>
              </a:rPr>
              <a:t>a febrero de 2017</a:t>
            </a:r>
            <a:endParaRPr lang="es-CO" altLang="es-CO" sz="1000" i="1" dirty="0">
              <a:solidFill>
                <a:srgbClr val="0070C0"/>
              </a:solidFill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448198"/>
              </p:ext>
            </p:extLst>
          </p:nvPr>
        </p:nvGraphicFramePr>
        <p:xfrm>
          <a:off x="107505" y="1484784"/>
          <a:ext cx="4176463" cy="4104452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1944215"/>
                <a:gridCol w="1080120"/>
                <a:gridCol w="1152128"/>
              </a:tblGrid>
              <a:tr h="2939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AYUDA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DISPONIBLE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5643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BODEGA</a:t>
                      </a:r>
                      <a:endParaRPr lang="es-ES" sz="12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CONTRATO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3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Almohadas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3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Colchonetas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3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Frazadas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3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Kits limpieza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3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Kits cocina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3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Estufas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3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Tejas de zinc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3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Sábanas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3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Pijamas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39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Camarotes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149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Elementos  de ferretería en diferentes cantidades</a:t>
                      </a:r>
                      <a:endParaRPr lang="es-ES" sz="12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265" y="1864912"/>
            <a:ext cx="4714243" cy="3144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ítulo 1"/>
          <p:cNvSpPr txBox="1">
            <a:spLocks/>
          </p:cNvSpPr>
          <p:nvPr/>
        </p:nvSpPr>
        <p:spPr bwMode="auto">
          <a:xfrm>
            <a:off x="-608013" y="115887"/>
            <a:ext cx="9572501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Preparación UAECOB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07504" y="980728"/>
            <a:ext cx="4902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70C0"/>
                </a:solidFill>
              </a:rPr>
              <a:t>Plan Operativo UAE Bomberos Bogotá</a:t>
            </a:r>
            <a:endParaRPr lang="es-ES" sz="2000" b="1" dirty="0">
              <a:solidFill>
                <a:srgbClr val="0070C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7217" y="2856355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419FE2"/>
                </a:solidFill>
              </a:rPr>
              <a:t>Zonifica</a:t>
            </a:r>
            <a:r>
              <a:rPr lang="en-GB" dirty="0">
                <a:solidFill>
                  <a:srgbClr val="419FE2"/>
                </a:solidFill>
              </a:rPr>
              <a:t>ci</a:t>
            </a:r>
            <a:r>
              <a:rPr lang="es-ES_tradnl" dirty="0" err="1">
                <a:solidFill>
                  <a:srgbClr val="419FE2"/>
                </a:solidFill>
              </a:rPr>
              <a:t>ó</a:t>
            </a:r>
            <a:r>
              <a:rPr lang="en-GB" dirty="0">
                <a:solidFill>
                  <a:srgbClr val="419FE2"/>
                </a:solidFill>
              </a:rPr>
              <a:t>n </a:t>
            </a:r>
            <a:r>
              <a:rPr lang="en-GB" dirty="0" smtClean="0">
                <a:solidFill>
                  <a:srgbClr val="419FE2"/>
                </a:solidFill>
              </a:rPr>
              <a:t>de</a:t>
            </a:r>
            <a:r>
              <a:rPr lang="es-ES" dirty="0" smtClean="0">
                <a:solidFill>
                  <a:srgbClr val="419FE2"/>
                </a:solidFill>
              </a:rPr>
              <a:t> la ciudad</a:t>
            </a:r>
            <a:endParaRPr lang="es-ES" dirty="0">
              <a:solidFill>
                <a:srgbClr val="419FE2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083159"/>
              </p:ext>
            </p:extLst>
          </p:nvPr>
        </p:nvGraphicFramePr>
        <p:xfrm>
          <a:off x="1278142" y="3243266"/>
          <a:ext cx="2952328" cy="288036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628001"/>
                <a:gridCol w="232432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ZONA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ESTACIONES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 – Chapinero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B13 – Caobos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B14 – Bicentenario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B6 – Fontibón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B7 – Ferias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B12 – Suba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B15 – Garcés Navas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 – Central </a:t>
                      </a:r>
                      <a:endParaRPr lang="es-E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B4 – Puente Aranda </a:t>
                      </a:r>
                      <a:endParaRPr lang="es-E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B5 – Kennedy </a:t>
                      </a:r>
                      <a:endParaRPr lang="es-ES" sz="1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B17 – Centro histórico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B3 – Restrepo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B9 – Bellavista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B10 – </a:t>
                      </a:r>
                      <a:r>
                        <a:rPr lang="es-ES_tradnl" sz="10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Marichuela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B8 – Bosa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B16 – Venecia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B11 – La Candelaria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-37718" y="1352166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err="1" smtClean="0"/>
              <a:t>Recorridos</a:t>
            </a:r>
            <a:r>
              <a:rPr lang="en-GB" sz="1600" dirty="0" smtClean="0"/>
              <a:t> de </a:t>
            </a:r>
            <a:r>
              <a:rPr lang="en-GB" sz="1600" dirty="0" err="1" smtClean="0"/>
              <a:t>seguimiento</a:t>
            </a:r>
            <a:r>
              <a:rPr lang="en-GB" sz="1600" dirty="0" smtClean="0"/>
              <a:t> y </a:t>
            </a:r>
            <a:r>
              <a:rPr lang="en-GB" sz="1600" dirty="0" err="1" smtClean="0"/>
              <a:t>monitoreo</a:t>
            </a:r>
            <a:r>
              <a:rPr lang="en-GB" sz="1600" dirty="0"/>
              <a:t>.</a:t>
            </a:r>
            <a:endParaRPr lang="es-CO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-37718" y="1850966"/>
            <a:ext cx="550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err="1" smtClean="0"/>
              <a:t>Monitoreo</a:t>
            </a:r>
            <a:r>
              <a:rPr lang="en-GB" sz="1600" dirty="0" smtClean="0"/>
              <a:t> de </a:t>
            </a:r>
            <a:r>
              <a:rPr lang="en-GB" sz="1600" dirty="0" err="1" smtClean="0"/>
              <a:t>niveles</a:t>
            </a:r>
            <a:r>
              <a:rPr lang="en-GB" sz="1600" dirty="0" smtClean="0"/>
              <a:t> de </a:t>
            </a:r>
            <a:r>
              <a:rPr lang="en-GB" sz="1600" dirty="0" err="1" smtClean="0"/>
              <a:t>cuerpos</a:t>
            </a:r>
            <a:r>
              <a:rPr lang="en-GB" sz="1600" dirty="0" smtClean="0"/>
              <a:t> de </a:t>
            </a:r>
            <a:r>
              <a:rPr lang="en-GB" sz="1600" dirty="0" err="1" smtClean="0"/>
              <a:t>agua</a:t>
            </a:r>
            <a:endParaRPr lang="es-CO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535996" y="1340768"/>
            <a:ext cx="550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err="1" smtClean="0"/>
              <a:t>Coordinaci</a:t>
            </a:r>
            <a:r>
              <a:rPr lang="es-ES_tradnl" sz="1600" dirty="0" err="1"/>
              <a:t>ó</a:t>
            </a:r>
            <a:r>
              <a:rPr lang="en-GB" sz="1600" dirty="0" smtClean="0"/>
              <a:t>n con SDGR-CC, IDEAM, EAB</a:t>
            </a:r>
            <a:endParaRPr lang="es-CO" sz="16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535996" y="1856483"/>
            <a:ext cx="4608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err="1" smtClean="0"/>
              <a:t>Respuesta</a:t>
            </a:r>
            <a:r>
              <a:rPr lang="en-GB" sz="1600" dirty="0" smtClean="0"/>
              <a:t> </a:t>
            </a:r>
            <a:r>
              <a:rPr lang="en-GB" sz="1600" dirty="0" err="1" smtClean="0"/>
              <a:t>oportuna</a:t>
            </a:r>
            <a:r>
              <a:rPr lang="en-GB" sz="1600" dirty="0" smtClean="0"/>
              <a:t> a </a:t>
            </a:r>
            <a:r>
              <a:rPr lang="en-GB" sz="1600" dirty="0" err="1" smtClean="0"/>
              <a:t>eventos</a:t>
            </a:r>
            <a:r>
              <a:rPr lang="en-GB" sz="1600" dirty="0" smtClean="0"/>
              <a:t> de </a:t>
            </a:r>
            <a:r>
              <a:rPr lang="en-GB" sz="1600" dirty="0" err="1" smtClean="0"/>
              <a:t>búsqueda</a:t>
            </a:r>
            <a:r>
              <a:rPr lang="en-GB" sz="1600" dirty="0" smtClean="0"/>
              <a:t> y </a:t>
            </a:r>
            <a:r>
              <a:rPr lang="en-GB" sz="1600" dirty="0" err="1" smtClean="0"/>
              <a:t>rescate</a:t>
            </a:r>
            <a:endParaRPr lang="es-CO" sz="1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0" y="2371808"/>
            <a:ext cx="5508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err="1" smtClean="0"/>
              <a:t>Optimizar</a:t>
            </a:r>
            <a:r>
              <a:rPr lang="en-GB" sz="1600" dirty="0" smtClean="0"/>
              <a:t> </a:t>
            </a:r>
            <a:r>
              <a:rPr lang="en-GB" sz="1600" dirty="0" err="1" smtClean="0"/>
              <a:t>uso</a:t>
            </a:r>
            <a:r>
              <a:rPr lang="en-GB" sz="1600" dirty="0" smtClean="0"/>
              <a:t> de </a:t>
            </a:r>
            <a:r>
              <a:rPr lang="en-GB" sz="1600" dirty="0" err="1" smtClean="0"/>
              <a:t>recursos</a:t>
            </a:r>
            <a:endParaRPr lang="es-CO" sz="1600" dirty="0"/>
          </a:p>
        </p:txBody>
      </p:sp>
      <p:pic>
        <p:nvPicPr>
          <p:cNvPr id="14" name="Imagen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6"/>
          <a:stretch/>
        </p:blipFill>
        <p:spPr bwMode="auto">
          <a:xfrm>
            <a:off x="4783012" y="3225687"/>
            <a:ext cx="3934460" cy="2523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363325" y="575681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_tradnl" sz="1100" i="1" dirty="0">
                <a:solidFill>
                  <a:srgbClr val="419FE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Tronzado de individuo arbóreo – Vía a la Calera. Marzo 2016</a:t>
            </a:r>
            <a:endParaRPr lang="es-CO" sz="1100" i="1" dirty="0">
              <a:solidFill>
                <a:srgbClr val="419FE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39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ítulo 1"/>
          <p:cNvSpPr txBox="1">
            <a:spLocks/>
          </p:cNvSpPr>
          <p:nvPr/>
        </p:nvSpPr>
        <p:spPr bwMode="auto">
          <a:xfrm>
            <a:off x="-241822" y="115975"/>
            <a:ext cx="914045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Preparación SDIS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98029" y="1028300"/>
            <a:ext cx="7470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70C0"/>
                </a:solidFill>
              </a:rPr>
              <a:t>Plan Ola invernal Secretaria Distrital de Integración Social</a:t>
            </a:r>
            <a:endParaRPr lang="es-ES" sz="20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924315"/>
              </p:ext>
            </p:extLst>
          </p:nvPr>
        </p:nvGraphicFramePr>
        <p:xfrm>
          <a:off x="179512" y="2505805"/>
          <a:ext cx="4032448" cy="345322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878771"/>
                <a:gridCol w="1153677"/>
              </a:tblGrid>
              <a:tr h="271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 disponible (en 470 grupos)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1.880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Botas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Chalecos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Cascos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Guantes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Tapabocas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marL="228600" indent="-228600" algn="just">
                        <a:spcAft>
                          <a:spcPts val="0"/>
                        </a:spcAft>
                        <a:tabLst>
                          <a:tab pos="228600" algn="l"/>
                          <a:tab pos="449580" algn="l"/>
                        </a:tabLs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Impermeables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Megáfono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Monogafas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Gorras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2714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Linternas manos libres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19624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Linternas de mano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122" name="Picture 2" descr="Resultado de imagen para emergencias SD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04" y="2505805"/>
            <a:ext cx="4621224" cy="34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50314" y="1528373"/>
            <a:ext cx="7418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Disponibilidad</a:t>
            </a:r>
            <a:r>
              <a:rPr lang="en-GB" sz="1600" dirty="0" smtClean="0"/>
              <a:t> de1880 personas en 470 </a:t>
            </a:r>
            <a:r>
              <a:rPr lang="en-GB" sz="1600" dirty="0" err="1" smtClean="0"/>
              <a:t>grupos</a:t>
            </a:r>
            <a:endParaRPr lang="es-CO" sz="16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50314" y="1938277"/>
            <a:ext cx="8570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Alistamiento</a:t>
            </a:r>
            <a:r>
              <a:rPr lang="en-GB" sz="1600" dirty="0" smtClean="0"/>
              <a:t> para la </a:t>
            </a:r>
            <a:r>
              <a:rPr lang="en-GB" sz="1600" dirty="0" err="1" smtClean="0"/>
              <a:t>identificaci</a:t>
            </a:r>
            <a:r>
              <a:rPr lang="es-ES_tradnl" sz="1600" dirty="0" err="1" smtClean="0"/>
              <a:t>ó</a:t>
            </a:r>
            <a:r>
              <a:rPr lang="en-GB" sz="1600" dirty="0"/>
              <a:t>n</a:t>
            </a:r>
            <a:r>
              <a:rPr lang="en-GB" sz="1600" dirty="0" smtClean="0"/>
              <a:t> de </a:t>
            </a:r>
            <a:r>
              <a:rPr lang="en-GB" sz="1600" dirty="0" err="1" smtClean="0"/>
              <a:t>poblaci</a:t>
            </a:r>
            <a:r>
              <a:rPr lang="es-ES_tradnl" sz="1600" dirty="0" err="1" smtClean="0"/>
              <a:t>ó</a:t>
            </a:r>
            <a:r>
              <a:rPr lang="en-GB" sz="1600" dirty="0"/>
              <a:t>n</a:t>
            </a:r>
            <a:r>
              <a:rPr lang="en-GB" sz="1600" dirty="0" smtClean="0"/>
              <a:t> </a:t>
            </a:r>
            <a:r>
              <a:rPr lang="en-GB" sz="1600" dirty="0" err="1" smtClean="0"/>
              <a:t>afectada</a:t>
            </a:r>
            <a:r>
              <a:rPr lang="en-GB" sz="1600" dirty="0" smtClean="0"/>
              <a:t> (F04, F05 y F06)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1840895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1"/>
          <p:cNvSpPr txBox="1">
            <a:spLocks/>
          </p:cNvSpPr>
          <p:nvPr/>
        </p:nvSpPr>
        <p:spPr bwMode="auto">
          <a:xfrm>
            <a:off x="-180528" y="-110798"/>
            <a:ext cx="9289032" cy="72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Distribución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espacial 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típica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de la 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precipitación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7544" y="3645024"/>
            <a:ext cx="165618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2" name="Grupo 11"/>
          <p:cNvGrpSpPr/>
          <p:nvPr/>
        </p:nvGrpSpPr>
        <p:grpSpPr>
          <a:xfrm>
            <a:off x="161265" y="1277412"/>
            <a:ext cx="8986153" cy="3816424"/>
            <a:chOff x="107504" y="1261293"/>
            <a:chExt cx="8868599" cy="3751883"/>
          </a:xfrm>
        </p:grpSpPr>
        <p:pic>
          <p:nvPicPr>
            <p:cNvPr id="13" name="Imagen 12" descr="C:\Users\Lnunez\Desktop\Ene-Jun Sin Drenajes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9" t="19178" r="8004" b="34743"/>
            <a:stretch/>
          </p:blipFill>
          <p:spPr bwMode="auto">
            <a:xfrm>
              <a:off x="179513" y="1261293"/>
              <a:ext cx="8796590" cy="347143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4" name="Rectángulo 13"/>
            <p:cNvSpPr/>
            <p:nvPr/>
          </p:nvSpPr>
          <p:spPr>
            <a:xfrm>
              <a:off x="107504" y="3573016"/>
              <a:ext cx="1656184" cy="1440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5" name="Imagen 14" descr="C:\Users\Lnunez\Desktop\Ene-Jun Sin Drenaje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456" r="79665" b="5623"/>
          <a:stretch/>
        </p:blipFill>
        <p:spPr bwMode="auto">
          <a:xfrm>
            <a:off x="456030" y="3429000"/>
            <a:ext cx="1451674" cy="2664296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ángulo 8"/>
          <p:cNvSpPr/>
          <p:nvPr/>
        </p:nvSpPr>
        <p:spPr>
          <a:xfrm>
            <a:off x="4459756" y="1277412"/>
            <a:ext cx="4827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Precipitación acumulada (Enero – Junio)</a:t>
            </a:r>
          </a:p>
          <a:p>
            <a:pPr algn="ctr"/>
            <a:r>
              <a:rPr lang="es-CO" dirty="0" smtClean="0">
                <a:solidFill>
                  <a:srgbClr val="0070C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multianual</a:t>
            </a:r>
            <a:endParaRPr lang="es-CO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ítulo 1"/>
          <p:cNvSpPr txBox="1">
            <a:spLocks/>
          </p:cNvSpPr>
          <p:nvPr/>
        </p:nvSpPr>
        <p:spPr bwMode="auto">
          <a:xfrm>
            <a:off x="-608013" y="115887"/>
            <a:ext cx="9752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Preparación SDS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47778" y="1124744"/>
            <a:ext cx="874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70C0"/>
                </a:solidFill>
              </a:rPr>
              <a:t>Plan de respuesta desde el Sector Salud por Oleada Invernal  - DUES</a:t>
            </a:r>
            <a:endParaRPr lang="es-ES" sz="2000" b="1" dirty="0">
              <a:solidFill>
                <a:srgbClr val="0070C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9298" y="1628800"/>
            <a:ext cx="87447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 smtClean="0"/>
              <a:t>Disponibilidad</a:t>
            </a:r>
            <a:r>
              <a:rPr lang="en-GB" sz="1600" dirty="0" smtClean="0"/>
              <a:t> de 104 personas, 13 </a:t>
            </a:r>
            <a:r>
              <a:rPr lang="en-GB" sz="1600" dirty="0" err="1" smtClean="0"/>
              <a:t>Unidades</a:t>
            </a:r>
            <a:r>
              <a:rPr lang="en-GB" sz="1600" dirty="0" smtClean="0"/>
              <a:t> </a:t>
            </a:r>
            <a:r>
              <a:rPr lang="en-GB" sz="1600" dirty="0" err="1" smtClean="0"/>
              <a:t>Comando</a:t>
            </a:r>
            <a:r>
              <a:rPr lang="en-GB" sz="1600" dirty="0" smtClean="0"/>
              <a:t> de Sal</a:t>
            </a:r>
            <a:r>
              <a:rPr lang="es-ES_tradnl" sz="1600" dirty="0"/>
              <a:t>ú</a:t>
            </a:r>
            <a:r>
              <a:rPr lang="en-GB" sz="1600" dirty="0" smtClean="0"/>
              <a:t>d </a:t>
            </a:r>
            <a:r>
              <a:rPr lang="es-ES_tradnl" sz="1600" dirty="0"/>
              <a:t>P</a:t>
            </a:r>
            <a:r>
              <a:rPr lang="es-ES_tradnl" sz="1600" dirty="0" smtClean="0"/>
              <a:t>ública </a:t>
            </a:r>
            <a:r>
              <a:rPr lang="en-GB" sz="1600" dirty="0" smtClean="0"/>
              <a:t> Locales, </a:t>
            </a:r>
            <a:r>
              <a:rPr lang="es-ES_tradnl" sz="1600" dirty="0"/>
              <a:t>así </a:t>
            </a:r>
            <a:r>
              <a:rPr lang="en-GB" sz="1600" dirty="0" err="1" smtClean="0"/>
              <a:t>como</a:t>
            </a:r>
            <a:r>
              <a:rPr lang="en-GB" sz="1600" dirty="0" smtClean="0"/>
              <a:t> </a:t>
            </a:r>
            <a:r>
              <a:rPr lang="en-GB" sz="1600" dirty="0" err="1" smtClean="0"/>
              <a:t>ambulancias</a:t>
            </a:r>
            <a:r>
              <a:rPr lang="en-GB" sz="1600" dirty="0" smtClean="0"/>
              <a:t> </a:t>
            </a:r>
            <a:r>
              <a:rPr lang="es-ES_tradnl" sz="1600" dirty="0" smtClean="0"/>
              <a:t>Básicas y </a:t>
            </a:r>
            <a:r>
              <a:rPr lang="es-ES_tradnl" sz="1600" dirty="0" err="1" smtClean="0"/>
              <a:t>Medicalizadas</a:t>
            </a:r>
            <a:r>
              <a:rPr lang="es-ES_tradnl" sz="1600" dirty="0" smtClean="0"/>
              <a:t> de acuerdo a asignac</a:t>
            </a:r>
            <a:r>
              <a:rPr lang="es-ES_tradnl" sz="1600" dirty="0"/>
              <a:t>ión</a:t>
            </a:r>
            <a:r>
              <a:rPr lang="es-ES_tradnl" sz="1600" dirty="0" smtClean="0"/>
              <a:t> de servicio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 smtClean="0"/>
              <a:t>CRUE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 smtClean="0"/>
              <a:t>Red Distrital de Vigilancia en Salud </a:t>
            </a:r>
            <a:r>
              <a:rPr lang="es-ES_tradnl" sz="1600" dirty="0"/>
              <a:t>Pública </a:t>
            </a:r>
            <a:endParaRPr lang="es-ES_tradnl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1600" dirty="0"/>
              <a:t>Red de prestación de Servicios de Salud por niveles de complejidad </a:t>
            </a:r>
            <a:endParaRPr lang="es-CO" sz="1600" dirty="0"/>
          </a:p>
        </p:txBody>
      </p:sp>
      <p:pic>
        <p:nvPicPr>
          <p:cNvPr id="7" name="Imagen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49" y="3198254"/>
            <a:ext cx="5486400" cy="2819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13982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ítulo 1"/>
          <p:cNvSpPr txBox="1">
            <a:spLocks/>
          </p:cNvSpPr>
          <p:nvPr/>
        </p:nvSpPr>
        <p:spPr bwMode="auto">
          <a:xfrm>
            <a:off x="-608013" y="115887"/>
            <a:ext cx="9752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Preparación UAESP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47778" y="1124744"/>
            <a:ext cx="8135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0070C0"/>
                </a:solidFill>
              </a:rPr>
              <a:t>Plan de contingencia temporada invernal 2017 – CGR Doña Juana</a:t>
            </a:r>
            <a:endParaRPr lang="es-ES" sz="2000" b="1" dirty="0">
              <a:solidFill>
                <a:srgbClr val="0070C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51520" y="1643709"/>
            <a:ext cx="871296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smtClean="0"/>
              <a:t> </a:t>
            </a:r>
            <a:r>
              <a:rPr lang="en-GB" sz="1600" dirty="0" err="1" smtClean="0"/>
              <a:t>Conformación</a:t>
            </a:r>
            <a:r>
              <a:rPr lang="en-GB" sz="1600" dirty="0" smtClean="0"/>
              <a:t> y </a:t>
            </a:r>
            <a:r>
              <a:rPr lang="en-GB" sz="1600" dirty="0" err="1" smtClean="0"/>
              <a:t>mantenimiento</a:t>
            </a:r>
            <a:r>
              <a:rPr lang="en-GB" sz="1600" dirty="0" smtClean="0"/>
              <a:t> de </a:t>
            </a:r>
            <a:r>
              <a:rPr lang="en-GB" sz="1600" dirty="0" err="1" smtClean="0"/>
              <a:t>vias</a:t>
            </a:r>
            <a:r>
              <a:rPr lang="en-GB" sz="1600" dirty="0" smtClean="0"/>
              <a:t> (</a:t>
            </a:r>
            <a:r>
              <a:rPr lang="en-GB" sz="1600" dirty="0" err="1" smtClean="0"/>
              <a:t>acceso</a:t>
            </a:r>
            <a:r>
              <a:rPr lang="en-GB" sz="1600" dirty="0" smtClean="0"/>
              <a:t>, </a:t>
            </a:r>
            <a:r>
              <a:rPr lang="en-GB" sz="1600" dirty="0" err="1" smtClean="0"/>
              <a:t>salida</a:t>
            </a:r>
            <a:r>
              <a:rPr lang="en-GB" sz="1600" dirty="0" smtClean="0"/>
              <a:t> y </a:t>
            </a:r>
            <a:r>
              <a:rPr lang="en-GB" sz="1600" dirty="0" err="1" smtClean="0"/>
              <a:t>alterna</a:t>
            </a:r>
            <a:r>
              <a:rPr lang="en-GB" sz="1600" dirty="0" smtClean="0"/>
              <a:t>).</a:t>
            </a:r>
          </a:p>
          <a:p>
            <a:endParaRPr lang="en-GB" sz="1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smtClean="0"/>
              <a:t>.</a:t>
            </a:r>
            <a:r>
              <a:rPr lang="en-GB" sz="1600" dirty="0" err="1" smtClean="0"/>
              <a:t>Mantenimiento</a:t>
            </a:r>
            <a:r>
              <a:rPr lang="en-GB" sz="1600" dirty="0" smtClean="0"/>
              <a:t> de patio de </a:t>
            </a:r>
            <a:r>
              <a:rPr lang="en-GB" sz="1600" dirty="0" err="1" smtClean="0"/>
              <a:t>descargue</a:t>
            </a:r>
            <a:r>
              <a:rPr lang="en-GB" sz="16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smtClean="0"/>
              <a:t> </a:t>
            </a:r>
            <a:r>
              <a:rPr lang="en-GB" sz="1600" dirty="0" err="1" smtClean="0"/>
              <a:t>Manejo</a:t>
            </a:r>
            <a:r>
              <a:rPr lang="en-GB" sz="1600" dirty="0" smtClean="0"/>
              <a:t> de </a:t>
            </a:r>
            <a:r>
              <a:rPr lang="en-GB" sz="1600" dirty="0" err="1" smtClean="0"/>
              <a:t>aguas</a:t>
            </a:r>
            <a:r>
              <a:rPr lang="en-GB" sz="1600" dirty="0" smtClean="0"/>
              <a:t> </a:t>
            </a:r>
            <a:r>
              <a:rPr lang="en-GB" sz="1600" dirty="0" err="1" smtClean="0"/>
              <a:t>lluvia</a:t>
            </a:r>
            <a:r>
              <a:rPr lang="en-GB" sz="1600" dirty="0" smtClean="0"/>
              <a:t> (</a:t>
            </a:r>
            <a:r>
              <a:rPr lang="en-GB" sz="1600" dirty="0" err="1" smtClean="0"/>
              <a:t>cunetas</a:t>
            </a:r>
            <a:r>
              <a:rPr lang="en-GB" sz="1600" dirty="0" smtClean="0"/>
              <a:t>, </a:t>
            </a:r>
            <a:r>
              <a:rPr lang="en-GB" sz="1600" dirty="0" err="1" smtClean="0"/>
              <a:t>pasantes</a:t>
            </a:r>
            <a:r>
              <a:rPr lang="en-GB" sz="1600" dirty="0" smtClean="0"/>
              <a:t>, </a:t>
            </a:r>
            <a:r>
              <a:rPr lang="en-GB" sz="1600" dirty="0" err="1" smtClean="0"/>
              <a:t>pendientes</a:t>
            </a:r>
            <a:r>
              <a:rPr lang="en-GB" sz="1600" dirty="0" smtClean="0"/>
              <a:t>, </a:t>
            </a:r>
            <a:r>
              <a:rPr lang="en-GB" sz="1600" dirty="0" err="1" smtClean="0"/>
              <a:t>uso</a:t>
            </a:r>
            <a:r>
              <a:rPr lang="en-GB" sz="1600" dirty="0" smtClean="0"/>
              <a:t> de </a:t>
            </a:r>
            <a:r>
              <a:rPr lang="en-GB" sz="1600" dirty="0" err="1" smtClean="0"/>
              <a:t>manto</a:t>
            </a:r>
            <a:r>
              <a:rPr lang="en-GB" sz="1600" dirty="0" smtClean="0"/>
              <a:t> </a:t>
            </a:r>
            <a:r>
              <a:rPr lang="en-GB" sz="1600" dirty="0" err="1" smtClean="0"/>
              <a:t>sintético</a:t>
            </a:r>
            <a:r>
              <a:rPr lang="en-GB" sz="1600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smtClean="0"/>
              <a:t> </a:t>
            </a:r>
            <a:r>
              <a:rPr lang="en-GB" sz="1600" dirty="0" err="1" smtClean="0"/>
              <a:t>Disponibilidad</a:t>
            </a:r>
            <a:r>
              <a:rPr lang="en-GB" sz="1600" dirty="0" smtClean="0"/>
              <a:t> de material granular, para </a:t>
            </a:r>
            <a:r>
              <a:rPr lang="en-GB" sz="1600" dirty="0" err="1" smtClean="0"/>
              <a:t>intervenciones</a:t>
            </a:r>
            <a:r>
              <a:rPr lang="en-GB" sz="16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10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1600" dirty="0" err="1" smtClean="0"/>
              <a:t>Alistamiento</a:t>
            </a:r>
            <a:r>
              <a:rPr lang="en-GB" sz="1600" dirty="0" smtClean="0"/>
              <a:t> de </a:t>
            </a:r>
            <a:r>
              <a:rPr lang="en-GB" sz="1600" dirty="0" err="1" smtClean="0"/>
              <a:t>maquinaria</a:t>
            </a:r>
            <a:r>
              <a:rPr lang="en-GB" sz="1600" dirty="0" smtClean="0"/>
              <a:t> para </a:t>
            </a:r>
            <a:r>
              <a:rPr lang="en-GB" sz="1600" dirty="0" err="1" smtClean="0"/>
              <a:t>disposición</a:t>
            </a:r>
            <a:r>
              <a:rPr lang="en-GB" sz="1600" dirty="0" smtClean="0"/>
              <a:t> de </a:t>
            </a:r>
            <a:r>
              <a:rPr lang="en-GB" sz="1600" dirty="0" err="1" smtClean="0"/>
              <a:t>residuos</a:t>
            </a:r>
            <a:r>
              <a:rPr lang="en-GB" sz="1600" dirty="0" smtClean="0"/>
              <a:t>, </a:t>
            </a:r>
            <a:r>
              <a:rPr lang="en-GB" sz="1600" dirty="0" err="1" smtClean="0"/>
              <a:t>mantemiento</a:t>
            </a:r>
            <a:r>
              <a:rPr lang="en-GB" sz="1600" dirty="0" smtClean="0"/>
              <a:t> de </a:t>
            </a:r>
            <a:r>
              <a:rPr lang="en-GB" sz="1600" dirty="0" err="1" smtClean="0"/>
              <a:t>vías</a:t>
            </a:r>
            <a:r>
              <a:rPr lang="en-GB" sz="1600" dirty="0" smtClean="0"/>
              <a:t>, patios y </a:t>
            </a:r>
            <a:r>
              <a:rPr lang="en-GB" sz="1600" dirty="0" err="1" smtClean="0"/>
              <a:t>coberturas</a:t>
            </a:r>
            <a:endParaRPr lang="es-CO" sz="1600" dirty="0"/>
          </a:p>
        </p:txBody>
      </p:sp>
      <p:pic>
        <p:nvPicPr>
          <p:cNvPr id="9" name="8 Imagen" descr="list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360793" y="3645024"/>
            <a:ext cx="442241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251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ítulo 1"/>
          <p:cNvSpPr txBox="1">
            <a:spLocks/>
          </p:cNvSpPr>
          <p:nvPr/>
        </p:nvSpPr>
        <p:spPr bwMode="auto">
          <a:xfrm>
            <a:off x="-608013" y="-96773"/>
            <a:ext cx="9644509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Apoyo a la ejecución de los servicios de respuesta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79512" y="1028541"/>
            <a:ext cx="2666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/>
              <a:t>Convenios </a:t>
            </a:r>
            <a:r>
              <a:rPr lang="es-ES" sz="2000" b="1" dirty="0" err="1" smtClean="0"/>
              <a:t>Fondiger</a:t>
            </a:r>
            <a:endParaRPr lang="es-ES" sz="2000" b="1" dirty="0" smtClean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398921"/>
              </p:ext>
            </p:extLst>
          </p:nvPr>
        </p:nvGraphicFramePr>
        <p:xfrm>
          <a:off x="193778" y="1402755"/>
          <a:ext cx="4104455" cy="3257363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808311"/>
                <a:gridCol w="1296144"/>
              </a:tblGrid>
              <a:tr h="222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</a:t>
                      </a:r>
                      <a:endParaRPr lang="es-ES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s-ES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2243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</a:t>
                      </a:r>
                      <a:r>
                        <a:rPr lang="es-ES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 / 16 – Bomberos Voluntarios Bogotá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341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Vehículo de respuesta con dotación para respuesta inicial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Radioperador</a:t>
                      </a:r>
                      <a:r>
                        <a:rPr lang="es-ES_tradnl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Tripulación (4 técnicos x turnos 8hrs)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018 / 17 – Aguas Bogotá y EAB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Cargadores frontales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Retroexcavadoras tipo oruga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Retroexcavadoras tipo pajarita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Minicargadores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Volquetas sencillas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Camabaja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Volquetas doble troque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Operarios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775196"/>
              </p:ext>
            </p:extLst>
          </p:nvPr>
        </p:nvGraphicFramePr>
        <p:xfrm>
          <a:off x="4788024" y="1428651"/>
          <a:ext cx="4089783" cy="2389048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793639"/>
                <a:gridCol w="1296144"/>
              </a:tblGrid>
              <a:tr h="222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</a:t>
                      </a:r>
                      <a:endParaRPr lang="es-ES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s-ES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22243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 248 / 16 – Cruz Roja Bogotá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41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Vehículo de respuesta con dotación para respuesta inicial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Radioperador</a:t>
                      </a:r>
                      <a:r>
                        <a:rPr lang="es-ES_tradnl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 x turnos 8hrs)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Tripulación (5 técnicos x turnos 8hrs)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S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Convenio– IDIGER y Defensa Civil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Vigías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Brigadas (8</a:t>
                      </a:r>
                      <a:r>
                        <a:rPr lang="es-ES_tradnl" sz="1200" b="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personas)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Vehículo 4x4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4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Motocicleta</a:t>
                      </a:r>
                      <a:endParaRPr lang="es-ES" sz="16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endParaRPr lang="es-E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2589"/>
          <a:stretch/>
        </p:blipFill>
        <p:spPr>
          <a:xfrm>
            <a:off x="5076056" y="3861048"/>
            <a:ext cx="3542453" cy="2087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09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ítulo 1"/>
          <p:cNvSpPr txBox="1">
            <a:spLocks/>
          </p:cNvSpPr>
          <p:nvPr/>
        </p:nvSpPr>
        <p:spPr bwMode="auto">
          <a:xfrm>
            <a:off x="-558800" y="115888"/>
            <a:ext cx="96837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s-ES_tradnl" altLang="es-ES_tradnl" sz="3200" b="1">
              <a:solidFill>
                <a:schemeClr val="bg1"/>
              </a:solidFill>
              <a:latin typeface="Arial Rounded MT Bold" panose="020F0704030504030204" pitchFamily="34" charset="0"/>
              <a:ea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  <p:sp>
        <p:nvSpPr>
          <p:cNvPr id="56324" name="Título 1"/>
          <p:cNvSpPr txBox="1">
            <a:spLocks/>
          </p:cNvSpPr>
          <p:nvPr/>
        </p:nvSpPr>
        <p:spPr bwMode="auto">
          <a:xfrm>
            <a:off x="0" y="74613"/>
            <a:ext cx="9036496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Servicios de Respuesta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650463"/>
              </p:ext>
            </p:extLst>
          </p:nvPr>
        </p:nvGraphicFramePr>
        <p:xfrm>
          <a:off x="107504" y="1138433"/>
          <a:ext cx="8928992" cy="5602935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3371007"/>
                <a:gridCol w="5557985"/>
              </a:tblGrid>
              <a:tr h="22706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05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 de Respuesta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05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Responsable Principal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0236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Accesibilidad y transporte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Movilidad - </a:t>
                      </a: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Administrativa Especial Aeronáutica Civil - Tren de la Sabana (Ferrovías)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3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05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Salud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Salud – CRUE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3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05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Búsqueda y Rescate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Administrativa Especial Cuerpo Oficial de Bomberos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37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Extinción de incendios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Administrativa Especial Cuerpo Oficial de Bomberos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3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Manejo de materiales </a:t>
                      </a:r>
                      <a:r>
                        <a:rPr lang="es-CO" sz="10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y/o residuos peligrosos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ES" sz="105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Administrativa Especial Cuerpo Oficial de Bomberos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3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0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Evacuación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 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6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Ayuda humanitaria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Integración Social – Instituto Distrital de Gestión de Riesgos y Cambio Climático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36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Alojamientos temporales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Integración Social – Instituto Distrital de Gestión de Riesgos y Cambio Climático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3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Agua potable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 de Acueducto Alcantarillado y Aseo de Bogotá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8718" marR="78718" marT="39359" marB="3935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5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Energía y gas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 Gas Natural / Transportadora de gas - Codensa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Telecomunicaciones para la comunidad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 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5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Reencuentro familiar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 – Instituto Colombiano de Bienestar Familiar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5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Saneamiento </a:t>
                      </a:r>
                      <a:r>
                        <a:rPr lang="es-CO" sz="10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básico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ES" sz="105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Administrativa Especial de Servicios Públicos - </a:t>
                      </a:r>
                      <a:r>
                        <a:rPr lang="es-CO" sz="105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 </a:t>
                      </a: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Acueducto Alcantarillado y Aseo de Bogotá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5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0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Manejo de escombros y residuos vegetales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5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Ambiente,</a:t>
                      </a:r>
                      <a:r>
                        <a:rPr lang="es-ES" sz="1050" kern="12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05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Administrativa Especial de Rehabilitación y Mantenimiento Vial - UMV</a:t>
                      </a:r>
                      <a:endParaRPr lang="es-ES" sz="105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050" b="1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Manejo de cadáveres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ES" sz="1050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Administrativa Especial de Servicios Públicos -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2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Seguridad y convivencia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Seguridad, Convivencia y Justicia 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15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Información pública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Alcaldía Mayor - Oficina Asesora de Prensa - Instituto Distrital de Gestión de Riesgos y Cambio Climático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7483" marR="77483" marT="38737" marB="387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ítulo 1"/>
          <p:cNvSpPr txBox="1">
            <a:spLocks/>
          </p:cNvSpPr>
          <p:nvPr/>
        </p:nvSpPr>
        <p:spPr bwMode="auto">
          <a:xfrm>
            <a:off x="-16608" y="281789"/>
            <a:ext cx="9160608" cy="48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Funciones de Respuesta y Coordinación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429333"/>
              </p:ext>
            </p:extLst>
          </p:nvPr>
        </p:nvGraphicFramePr>
        <p:xfrm>
          <a:off x="1043608" y="1196752"/>
          <a:ext cx="7129536" cy="2299736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819634"/>
                <a:gridCol w="4309902"/>
              </a:tblGrid>
              <a:tr h="25911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05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Función de Respuesta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ES" sz="1050" b="1" kern="120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Responsable Principal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</a:tr>
              <a:tr h="39630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Planeación y manejo general de la respuesta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486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 de daños, riesgos asociados y análisis de necesidades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Todas las entidades son responsables en esta función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Redundancia en telecomunicaciones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30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Aspectos financieros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Hacienda - Instituto Distrital de Gestión de Riesgos y Cambio Climático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81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Aspectos jurídicos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7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s-CO" sz="105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Logística</a:t>
                      </a:r>
                      <a:endParaRPr lang="es-ES" sz="105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Instituto Distrital de Gestión de Riesgos y Cambio Climático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91447" marR="91447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264590"/>
              </p:ext>
            </p:extLst>
          </p:nvPr>
        </p:nvGraphicFramePr>
        <p:xfrm>
          <a:off x="1043608" y="3687717"/>
          <a:ext cx="7129536" cy="2333571"/>
        </p:xfrm>
        <a:graphic>
          <a:graphicData uri="http://schemas.openxmlformats.org/drawingml/2006/table">
            <a:tbl>
              <a:tblPr firstRow="1" firstCol="1">
                <a:tableStyleId>{00A15C55-8517-42AA-B614-E9B94910E393}</a:tableStyleId>
              </a:tblPr>
              <a:tblGrid>
                <a:gridCol w="2139789"/>
                <a:gridCol w="2541475"/>
                <a:gridCol w="2448272"/>
              </a:tblGrid>
              <a:tr h="288027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de Coordinación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Cuándo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Dónde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rgbClr val="0060A8"/>
                    </a:solidFill>
                  </a:tcPr>
                </a:tc>
              </a:tr>
              <a:tr h="555695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Puesto de Mando Unificado - PMU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activa ante la presencia de dos o más entidades respondientes.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ubica en terreno (próximo a la zona de impacto), con instalaciones provisionales.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</a:tr>
              <a:tr h="769769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Centro de Operaciones de Emergencias - COE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activa por solicitud del Director del IDIGER ante posibilidad o situación intensa y/o extendida de daños y/o pérdidas, crisis social y/o institucional.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ubica en el Centro de Comando, Control, Comunicaciones y Cómputo de Bogotá – C4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(Cl 20 No. 68A-06)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 Distrital de Gestión de Riesgos y Cambio Climático CDGR-CC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>
                    <a:solidFill>
                      <a:srgbClr val="0060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activa por solicitud del Alcalde Mayor o del Director del IDIGER</a:t>
                      </a:r>
                      <a:endParaRPr lang="es-ES" sz="105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CO" sz="10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ubica en la Alcaldía Mayor o en el Centro Distrital de Comando, Control, Comunicaciones y Cómputo de Bogotá – C4</a:t>
                      </a:r>
                      <a:endParaRPr lang="es-ES" sz="105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5" marR="68585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ítulo 1"/>
          <p:cNvSpPr txBox="1">
            <a:spLocks/>
          </p:cNvSpPr>
          <p:nvPr/>
        </p:nvSpPr>
        <p:spPr bwMode="auto">
          <a:xfrm>
            <a:off x="251520" y="274983"/>
            <a:ext cx="8352928" cy="7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Medidas en las 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Localidades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16 Forma libre"/>
          <p:cNvSpPr/>
          <p:nvPr/>
        </p:nvSpPr>
        <p:spPr>
          <a:xfrm>
            <a:off x="2855887" y="1196752"/>
            <a:ext cx="3592365" cy="1052641"/>
          </a:xfrm>
          <a:custGeom>
            <a:avLst/>
            <a:gdLst>
              <a:gd name="connsiteX0" fmla="*/ 0 w 1835995"/>
              <a:gd name="connsiteY0" fmla="*/ 147709 h 886236"/>
              <a:gd name="connsiteX1" fmla="*/ 147709 w 1835995"/>
              <a:gd name="connsiteY1" fmla="*/ 0 h 886236"/>
              <a:gd name="connsiteX2" fmla="*/ 1688286 w 1835995"/>
              <a:gd name="connsiteY2" fmla="*/ 0 h 886236"/>
              <a:gd name="connsiteX3" fmla="*/ 1835995 w 1835995"/>
              <a:gd name="connsiteY3" fmla="*/ 147709 h 886236"/>
              <a:gd name="connsiteX4" fmla="*/ 1835995 w 1835995"/>
              <a:gd name="connsiteY4" fmla="*/ 738527 h 886236"/>
              <a:gd name="connsiteX5" fmla="*/ 1688286 w 1835995"/>
              <a:gd name="connsiteY5" fmla="*/ 886236 h 886236"/>
              <a:gd name="connsiteX6" fmla="*/ 147709 w 1835995"/>
              <a:gd name="connsiteY6" fmla="*/ 886236 h 886236"/>
              <a:gd name="connsiteX7" fmla="*/ 0 w 1835995"/>
              <a:gd name="connsiteY7" fmla="*/ 738527 h 886236"/>
              <a:gd name="connsiteX8" fmla="*/ 0 w 1835995"/>
              <a:gd name="connsiteY8" fmla="*/ 147709 h 88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5995" h="886236">
                <a:moveTo>
                  <a:pt x="0" y="147709"/>
                </a:moveTo>
                <a:cubicBezTo>
                  <a:pt x="0" y="66132"/>
                  <a:pt x="66132" y="0"/>
                  <a:pt x="147709" y="0"/>
                </a:cubicBezTo>
                <a:lnTo>
                  <a:pt x="1688286" y="0"/>
                </a:lnTo>
                <a:cubicBezTo>
                  <a:pt x="1769863" y="0"/>
                  <a:pt x="1835995" y="66132"/>
                  <a:pt x="1835995" y="147709"/>
                </a:cubicBezTo>
                <a:lnTo>
                  <a:pt x="1835995" y="738527"/>
                </a:lnTo>
                <a:cubicBezTo>
                  <a:pt x="1835995" y="820104"/>
                  <a:pt x="1769863" y="886236"/>
                  <a:pt x="1688286" y="886236"/>
                </a:cubicBezTo>
                <a:lnTo>
                  <a:pt x="147709" y="886236"/>
                </a:lnTo>
                <a:cubicBezTo>
                  <a:pt x="66132" y="886236"/>
                  <a:pt x="0" y="820104"/>
                  <a:pt x="0" y="738527"/>
                </a:cubicBezTo>
                <a:lnTo>
                  <a:pt x="0" y="147709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545"/>
              </a:spcAft>
            </a:pPr>
            <a:r>
              <a:rPr lang="es-CO" sz="1600" b="1" kern="1200" dirty="0" smtClean="0">
                <a:effectLst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 localidades</a:t>
            </a:r>
          </a:p>
          <a:p>
            <a:pPr algn="ctr">
              <a:lnSpc>
                <a:spcPct val="90000"/>
              </a:lnSpc>
              <a:spcAft>
                <a:spcPts val="545"/>
              </a:spcAft>
            </a:pPr>
            <a:r>
              <a:rPr lang="es-CO" sz="1600" b="1" dirty="0" smtClean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CLGR-CC</a:t>
            </a:r>
            <a:endParaRPr lang="es-CO" sz="1200" dirty="0">
              <a:effectLst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8" name="18 Forma libre"/>
          <p:cNvSpPr/>
          <p:nvPr/>
        </p:nvSpPr>
        <p:spPr>
          <a:xfrm>
            <a:off x="5652120" y="2704352"/>
            <a:ext cx="2736304" cy="2160239"/>
          </a:xfrm>
          <a:custGeom>
            <a:avLst/>
            <a:gdLst>
              <a:gd name="connsiteX0" fmla="*/ 0 w 1835995"/>
              <a:gd name="connsiteY0" fmla="*/ 147709 h 886236"/>
              <a:gd name="connsiteX1" fmla="*/ 147709 w 1835995"/>
              <a:gd name="connsiteY1" fmla="*/ 0 h 886236"/>
              <a:gd name="connsiteX2" fmla="*/ 1688286 w 1835995"/>
              <a:gd name="connsiteY2" fmla="*/ 0 h 886236"/>
              <a:gd name="connsiteX3" fmla="*/ 1835995 w 1835995"/>
              <a:gd name="connsiteY3" fmla="*/ 147709 h 886236"/>
              <a:gd name="connsiteX4" fmla="*/ 1835995 w 1835995"/>
              <a:gd name="connsiteY4" fmla="*/ 738527 h 886236"/>
              <a:gd name="connsiteX5" fmla="*/ 1688286 w 1835995"/>
              <a:gd name="connsiteY5" fmla="*/ 886236 h 886236"/>
              <a:gd name="connsiteX6" fmla="*/ 147709 w 1835995"/>
              <a:gd name="connsiteY6" fmla="*/ 886236 h 886236"/>
              <a:gd name="connsiteX7" fmla="*/ 0 w 1835995"/>
              <a:gd name="connsiteY7" fmla="*/ 738527 h 886236"/>
              <a:gd name="connsiteX8" fmla="*/ 0 w 1835995"/>
              <a:gd name="connsiteY8" fmla="*/ 147709 h 88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5995" h="886236">
                <a:moveTo>
                  <a:pt x="0" y="147709"/>
                </a:moveTo>
                <a:cubicBezTo>
                  <a:pt x="0" y="66132"/>
                  <a:pt x="66132" y="0"/>
                  <a:pt x="147709" y="0"/>
                </a:cubicBezTo>
                <a:lnTo>
                  <a:pt x="1688286" y="0"/>
                </a:lnTo>
                <a:cubicBezTo>
                  <a:pt x="1769863" y="0"/>
                  <a:pt x="1835995" y="66132"/>
                  <a:pt x="1835995" y="147709"/>
                </a:cubicBezTo>
                <a:lnTo>
                  <a:pt x="1835995" y="738527"/>
                </a:lnTo>
                <a:cubicBezTo>
                  <a:pt x="1835995" y="820104"/>
                  <a:pt x="1769863" y="886236"/>
                  <a:pt x="1688286" y="886236"/>
                </a:cubicBezTo>
                <a:lnTo>
                  <a:pt x="147709" y="886236"/>
                </a:lnTo>
                <a:cubicBezTo>
                  <a:pt x="66132" y="886236"/>
                  <a:pt x="0" y="820104"/>
                  <a:pt x="0" y="738527"/>
                </a:cubicBezTo>
                <a:lnTo>
                  <a:pt x="0" y="147709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79262" tIns="79262" rIns="79262" bIns="79262" numCol="1" spcCol="1270" anchor="ctr" anchorCtr="0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altLang="es-CO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Matriz </a:t>
            </a:r>
            <a:r>
              <a:rPr lang="es-CO" altLang="es-CO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</a:t>
            </a:r>
            <a:r>
              <a:rPr lang="es-CO" altLang="es-CO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untos Críticos </a:t>
            </a:r>
          </a:p>
          <a:p>
            <a:pPr algn="ctr"/>
            <a:r>
              <a:rPr lang="es-CO" altLang="es-CO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</a:t>
            </a:r>
            <a:r>
              <a:rPr lang="es-CO" altLang="es-CO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es-CO" altLang="es-CO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ocalidad</a:t>
            </a:r>
            <a:endParaRPr lang="es-ES" altLang="es-CO"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24 Forma libre"/>
          <p:cNvSpPr/>
          <p:nvPr/>
        </p:nvSpPr>
        <p:spPr>
          <a:xfrm>
            <a:off x="2867543" y="5256678"/>
            <a:ext cx="3592365" cy="1052641"/>
          </a:xfrm>
          <a:custGeom>
            <a:avLst/>
            <a:gdLst>
              <a:gd name="connsiteX0" fmla="*/ 0 w 1835995"/>
              <a:gd name="connsiteY0" fmla="*/ 147709 h 886236"/>
              <a:gd name="connsiteX1" fmla="*/ 147709 w 1835995"/>
              <a:gd name="connsiteY1" fmla="*/ 0 h 886236"/>
              <a:gd name="connsiteX2" fmla="*/ 1688286 w 1835995"/>
              <a:gd name="connsiteY2" fmla="*/ 0 h 886236"/>
              <a:gd name="connsiteX3" fmla="*/ 1835995 w 1835995"/>
              <a:gd name="connsiteY3" fmla="*/ 147709 h 886236"/>
              <a:gd name="connsiteX4" fmla="*/ 1835995 w 1835995"/>
              <a:gd name="connsiteY4" fmla="*/ 738527 h 886236"/>
              <a:gd name="connsiteX5" fmla="*/ 1688286 w 1835995"/>
              <a:gd name="connsiteY5" fmla="*/ 886236 h 886236"/>
              <a:gd name="connsiteX6" fmla="*/ 147709 w 1835995"/>
              <a:gd name="connsiteY6" fmla="*/ 886236 h 886236"/>
              <a:gd name="connsiteX7" fmla="*/ 0 w 1835995"/>
              <a:gd name="connsiteY7" fmla="*/ 738527 h 886236"/>
              <a:gd name="connsiteX8" fmla="*/ 0 w 1835995"/>
              <a:gd name="connsiteY8" fmla="*/ 147709 h 88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5995" h="886236">
                <a:moveTo>
                  <a:pt x="0" y="147709"/>
                </a:moveTo>
                <a:cubicBezTo>
                  <a:pt x="0" y="66132"/>
                  <a:pt x="66132" y="0"/>
                  <a:pt x="147709" y="0"/>
                </a:cubicBezTo>
                <a:lnTo>
                  <a:pt x="1688286" y="0"/>
                </a:lnTo>
                <a:cubicBezTo>
                  <a:pt x="1769863" y="0"/>
                  <a:pt x="1835995" y="66132"/>
                  <a:pt x="1835995" y="147709"/>
                </a:cubicBezTo>
                <a:lnTo>
                  <a:pt x="1835995" y="738527"/>
                </a:lnTo>
                <a:cubicBezTo>
                  <a:pt x="1835995" y="820104"/>
                  <a:pt x="1769863" y="886236"/>
                  <a:pt x="1688286" y="886236"/>
                </a:cubicBezTo>
                <a:lnTo>
                  <a:pt x="147709" y="886236"/>
                </a:lnTo>
                <a:cubicBezTo>
                  <a:pt x="66132" y="886236"/>
                  <a:pt x="0" y="820104"/>
                  <a:pt x="0" y="738527"/>
                </a:cubicBezTo>
                <a:lnTo>
                  <a:pt x="0" y="147709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6602" tIns="96602" rIns="96602" bIns="96602" numCol="1" spcCol="1270" anchor="ctr" anchorCtr="0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Aft>
                <a:spcPts val="545"/>
              </a:spcAft>
            </a:pPr>
            <a:r>
              <a:rPr lang="es-CO" sz="1600" b="1" kern="1200" dirty="0" smtClean="0">
                <a:effectLst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Panorama de Riesgos</a:t>
            </a:r>
          </a:p>
          <a:p>
            <a:pPr algn="ctr">
              <a:lnSpc>
                <a:spcPct val="90000"/>
              </a:lnSpc>
              <a:spcAft>
                <a:spcPts val="545"/>
              </a:spcAft>
            </a:pPr>
            <a:r>
              <a:rPr lang="es-CO" sz="1600" b="1" kern="1200" dirty="0" smtClean="0">
                <a:effectLst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por Localidad</a:t>
            </a:r>
            <a:endParaRPr lang="es-CO" sz="1600" b="1" dirty="0">
              <a:effectLst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2" name="26 Forma libre"/>
          <p:cNvSpPr/>
          <p:nvPr/>
        </p:nvSpPr>
        <p:spPr>
          <a:xfrm>
            <a:off x="827584" y="2704353"/>
            <a:ext cx="3096883" cy="2160239"/>
          </a:xfrm>
          <a:custGeom>
            <a:avLst/>
            <a:gdLst>
              <a:gd name="connsiteX0" fmla="*/ 0 w 1835995"/>
              <a:gd name="connsiteY0" fmla="*/ 147709 h 886236"/>
              <a:gd name="connsiteX1" fmla="*/ 147709 w 1835995"/>
              <a:gd name="connsiteY1" fmla="*/ 0 h 886236"/>
              <a:gd name="connsiteX2" fmla="*/ 1688286 w 1835995"/>
              <a:gd name="connsiteY2" fmla="*/ 0 h 886236"/>
              <a:gd name="connsiteX3" fmla="*/ 1835995 w 1835995"/>
              <a:gd name="connsiteY3" fmla="*/ 147709 h 886236"/>
              <a:gd name="connsiteX4" fmla="*/ 1835995 w 1835995"/>
              <a:gd name="connsiteY4" fmla="*/ 738527 h 886236"/>
              <a:gd name="connsiteX5" fmla="*/ 1688286 w 1835995"/>
              <a:gd name="connsiteY5" fmla="*/ 886236 h 886236"/>
              <a:gd name="connsiteX6" fmla="*/ 147709 w 1835995"/>
              <a:gd name="connsiteY6" fmla="*/ 886236 h 886236"/>
              <a:gd name="connsiteX7" fmla="*/ 0 w 1835995"/>
              <a:gd name="connsiteY7" fmla="*/ 738527 h 886236"/>
              <a:gd name="connsiteX8" fmla="*/ 0 w 1835995"/>
              <a:gd name="connsiteY8" fmla="*/ 147709 h 88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35995" h="886236">
                <a:moveTo>
                  <a:pt x="0" y="147709"/>
                </a:moveTo>
                <a:cubicBezTo>
                  <a:pt x="0" y="66132"/>
                  <a:pt x="66132" y="0"/>
                  <a:pt x="147709" y="0"/>
                </a:cubicBezTo>
                <a:lnTo>
                  <a:pt x="1688286" y="0"/>
                </a:lnTo>
                <a:cubicBezTo>
                  <a:pt x="1769863" y="0"/>
                  <a:pt x="1835995" y="66132"/>
                  <a:pt x="1835995" y="147709"/>
                </a:cubicBezTo>
                <a:lnTo>
                  <a:pt x="1835995" y="738527"/>
                </a:lnTo>
                <a:cubicBezTo>
                  <a:pt x="1835995" y="820104"/>
                  <a:pt x="1769863" y="886236"/>
                  <a:pt x="1688286" y="886236"/>
                </a:cubicBezTo>
                <a:lnTo>
                  <a:pt x="147709" y="886236"/>
                </a:lnTo>
                <a:cubicBezTo>
                  <a:pt x="66132" y="886236"/>
                  <a:pt x="0" y="820104"/>
                  <a:pt x="0" y="738527"/>
                </a:cubicBezTo>
                <a:lnTo>
                  <a:pt x="0" y="147709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79262" tIns="79262" rIns="79262" bIns="79262" numCol="1" spcCol="1270" anchor="ctr" anchorCtr="0">
            <a:no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7313" lvl="1">
              <a:spcAft>
                <a:spcPts val="0"/>
              </a:spcAft>
            </a:pPr>
            <a:r>
              <a:rPr lang="es-CO" sz="1200" b="1" dirty="0" smtClean="0">
                <a:effectLst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Componentes:</a:t>
            </a:r>
          </a:p>
          <a:p>
            <a:pPr marL="358775" lvl="1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Barrio </a:t>
            </a:r>
            <a:r>
              <a:rPr lang="es-CO" altLang="es-CO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y/o cuerpo de </a:t>
            </a: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agua</a:t>
            </a:r>
          </a:p>
          <a:p>
            <a:pPr marL="358775" lvl="1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Dirección</a:t>
            </a:r>
          </a:p>
          <a:p>
            <a:pPr marL="358775" lvl="1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Situación problema</a:t>
            </a:r>
          </a:p>
          <a:p>
            <a:pPr marL="358775" lvl="1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Factores </a:t>
            </a:r>
            <a:r>
              <a:rPr lang="es-CO" altLang="es-CO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generadores de </a:t>
            </a: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riesgo</a:t>
            </a:r>
          </a:p>
          <a:p>
            <a:pPr marL="358775" lvl="1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Actores </a:t>
            </a:r>
            <a:r>
              <a:rPr lang="es-CO" altLang="es-CO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generadores de </a:t>
            </a: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riesgo</a:t>
            </a:r>
          </a:p>
          <a:p>
            <a:pPr marL="358775" lvl="1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Acciones </a:t>
            </a:r>
            <a:r>
              <a:rPr lang="es-CO" altLang="es-CO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llegar a la situación </a:t>
            </a: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deseada</a:t>
            </a:r>
          </a:p>
          <a:p>
            <a:pPr marL="358775" lvl="1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Responsable</a:t>
            </a:r>
          </a:p>
          <a:p>
            <a:pPr marL="358775" lvl="1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Registro fotográfico</a:t>
            </a:r>
          </a:p>
          <a:p>
            <a:pPr marL="358775" lvl="1" indent="-1714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altLang="es-CO" sz="1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Seguimiento.</a:t>
            </a:r>
            <a:endParaRPr lang="es-CO" sz="1400" b="1" dirty="0" smtClean="0">
              <a:effectLst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4" name="Flecha circular 13"/>
          <p:cNvSpPr/>
          <p:nvPr/>
        </p:nvSpPr>
        <p:spPr>
          <a:xfrm rot="16200000">
            <a:off x="1888199" y="1781391"/>
            <a:ext cx="1170434" cy="1367861"/>
          </a:xfrm>
          <a:prstGeom prst="circularArrow">
            <a:avLst>
              <a:gd name="adj1" fmla="val 15463"/>
              <a:gd name="adj2" fmla="val 1873005"/>
              <a:gd name="adj3" fmla="val 19307658"/>
              <a:gd name="adj4" fmla="val 15975877"/>
              <a:gd name="adj5" fmla="val 16530"/>
            </a:avLst>
          </a:prstGeom>
          <a:solidFill>
            <a:schemeClr val="bg1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" name="Flecha circular 14"/>
          <p:cNvSpPr/>
          <p:nvPr/>
        </p:nvSpPr>
        <p:spPr>
          <a:xfrm rot="1317794">
            <a:off x="6235510" y="1776837"/>
            <a:ext cx="1170434" cy="1367861"/>
          </a:xfrm>
          <a:prstGeom prst="circularArrow">
            <a:avLst>
              <a:gd name="adj1" fmla="val 15463"/>
              <a:gd name="adj2" fmla="val 1873005"/>
              <a:gd name="adj3" fmla="val 19307658"/>
              <a:gd name="adj4" fmla="val 14938350"/>
              <a:gd name="adj5" fmla="val 16530"/>
            </a:avLst>
          </a:prstGeom>
          <a:solidFill>
            <a:schemeClr val="bg1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6" name="Flecha circular 15"/>
          <p:cNvSpPr/>
          <p:nvPr/>
        </p:nvSpPr>
        <p:spPr>
          <a:xfrm rot="5400000">
            <a:off x="6116471" y="4313433"/>
            <a:ext cx="1359475" cy="1588789"/>
          </a:xfrm>
          <a:prstGeom prst="circularArrow">
            <a:avLst>
              <a:gd name="adj1" fmla="val 15463"/>
              <a:gd name="adj2" fmla="val 1873005"/>
              <a:gd name="adj3" fmla="val 19307658"/>
              <a:gd name="adj4" fmla="val 16155934"/>
              <a:gd name="adj5" fmla="val 16530"/>
            </a:avLst>
          </a:prstGeom>
          <a:solidFill>
            <a:schemeClr val="bg1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7" name="Flecha circular 16"/>
          <p:cNvSpPr/>
          <p:nvPr/>
        </p:nvSpPr>
        <p:spPr>
          <a:xfrm rot="11757351">
            <a:off x="1954950" y="4555438"/>
            <a:ext cx="1170434" cy="1367861"/>
          </a:xfrm>
          <a:prstGeom prst="circularArrow">
            <a:avLst>
              <a:gd name="adj1" fmla="val 15463"/>
              <a:gd name="adj2" fmla="val 1873005"/>
              <a:gd name="adj3" fmla="val 19307658"/>
              <a:gd name="adj4" fmla="val 16155934"/>
              <a:gd name="adj5" fmla="val 16530"/>
            </a:avLst>
          </a:prstGeom>
          <a:solidFill>
            <a:schemeClr val="bg1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1118394" y="3163251"/>
            <a:ext cx="6907212" cy="36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altLang="es-ES_tradnl" sz="3500" b="1" dirty="0" smtClean="0">
                <a:solidFill>
                  <a:schemeClr val="bg1"/>
                </a:solidFill>
                <a:latin typeface="Arial" panose="020B0604020202020204" pitchFamily="34" charset="0"/>
                <a:ea typeface="Arial Rounded MT Bold" panose="020F0704030504030204" pitchFamily="34" charset="0"/>
                <a:cs typeface="Arial" panose="020B0604020202020204" pitchFamily="34" charset="0"/>
              </a:rPr>
              <a:t>La efectividad de la respuesta, depende de la calidad de la preparación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ítulo 1"/>
          <p:cNvSpPr txBox="1">
            <a:spLocks/>
          </p:cNvSpPr>
          <p:nvPr/>
        </p:nvSpPr>
        <p:spPr bwMode="auto">
          <a:xfrm>
            <a:off x="-180528" y="-110798"/>
            <a:ext cx="9289032" cy="72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Distribución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espacial 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típica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de la 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precipitación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7544" y="3645024"/>
            <a:ext cx="165618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-1"/>
          <a:stretch/>
        </p:blipFill>
        <p:spPr>
          <a:xfrm>
            <a:off x="323528" y="1124744"/>
            <a:ext cx="3888432" cy="53640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-1"/>
          <a:stretch/>
        </p:blipFill>
        <p:spPr>
          <a:xfrm>
            <a:off x="4956378" y="1124744"/>
            <a:ext cx="3888431" cy="536404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98123" y="6361830"/>
            <a:ext cx="473173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50" i="1" dirty="0">
                <a:solidFill>
                  <a:srgbClr val="0070C0"/>
                </a:solidFill>
              </a:rPr>
              <a:t>Precipitación Mensual Multianual - </a:t>
            </a:r>
            <a:r>
              <a:rPr lang="es-ES" sz="1050" i="1" dirty="0" smtClean="0">
                <a:solidFill>
                  <a:srgbClr val="0070C0"/>
                </a:solidFill>
              </a:rPr>
              <a:t>Abril</a:t>
            </a:r>
            <a:endParaRPr lang="es-ES" sz="1050" i="1" dirty="0">
              <a:solidFill>
                <a:srgbClr val="0070C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534726" y="6361830"/>
            <a:ext cx="4731733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50" i="1" dirty="0">
                <a:solidFill>
                  <a:srgbClr val="0070C0"/>
                </a:solidFill>
              </a:rPr>
              <a:t>Precipitación Mensual Multianual - </a:t>
            </a:r>
            <a:r>
              <a:rPr lang="es-ES" sz="1050" i="1" dirty="0" smtClean="0">
                <a:solidFill>
                  <a:srgbClr val="0070C0"/>
                </a:solidFill>
              </a:rPr>
              <a:t>Mayo</a:t>
            </a:r>
            <a:endParaRPr lang="es-ES" sz="105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32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 bwMode="auto">
          <a:xfrm>
            <a:off x="0" y="116558"/>
            <a:ext cx="8964488" cy="72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Indicadores de </a:t>
            </a:r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v</a:t>
            </a:r>
            <a:r>
              <a:rPr lang="es-ES_tradnl" altLang="es-ES_tradnl" sz="3600" b="1" dirty="0" smtClean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ariabilidad climática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7"/>
          <p:cNvSpPr/>
          <p:nvPr/>
        </p:nvSpPr>
        <p:spPr>
          <a:xfrm>
            <a:off x="710648" y="1673693"/>
            <a:ext cx="3744416" cy="2565970"/>
          </a:xfrm>
          <a:prstGeom prst="roundRect">
            <a:avLst>
              <a:gd name="adj" fmla="val 31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-103313" y="4208171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i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Fuente</a:t>
            </a:r>
            <a:r>
              <a:rPr lang="en-US" sz="1000" i="1" dirty="0">
                <a:solidFill>
                  <a:srgbClr val="0070C0"/>
                </a:solidFill>
                <a:latin typeface="Arial Narrow" panose="020B0606020202030204" pitchFamily="34" charset="0"/>
              </a:rPr>
              <a:t>:</a:t>
            </a:r>
            <a:r>
              <a:rPr lang="en-US" sz="1000" i="1" dirty="0">
                <a:solidFill>
                  <a:srgbClr val="0070C0"/>
                </a:solidFill>
                <a:latin typeface="Calibri" panose="020F0502020204030204" pitchFamily="34" charset="0"/>
              </a:rPr>
              <a:t> </a:t>
            </a:r>
            <a:r>
              <a:rPr lang="en-US" sz="1000" i="1" dirty="0">
                <a:solidFill>
                  <a:srgbClr val="0070C0"/>
                </a:solidFill>
                <a:latin typeface="Arial Narrow" panose="020B0606020202030204" pitchFamily="34" charset="0"/>
              </a:rPr>
              <a:t>NOAA. ENSO: Recent </a:t>
            </a:r>
            <a:r>
              <a:rPr lang="en-US" sz="10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Evolution, Current </a:t>
            </a:r>
            <a:r>
              <a:rPr lang="en-US" sz="1000" i="1" dirty="0">
                <a:solidFill>
                  <a:srgbClr val="0070C0"/>
                </a:solidFill>
                <a:latin typeface="Arial Narrow" panose="020B0606020202030204" pitchFamily="34" charset="0"/>
              </a:rPr>
              <a:t>Status and </a:t>
            </a:r>
            <a:r>
              <a:rPr lang="en-US" sz="10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Predictions. 27 de </a:t>
            </a:r>
            <a:r>
              <a:rPr lang="en-US" sz="1000" i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Marzo</a:t>
            </a:r>
            <a:r>
              <a:rPr lang="en-US" sz="1000" i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2017</a:t>
            </a:r>
            <a:endParaRPr lang="es-ES" sz="1000" i="1" dirty="0">
              <a:solidFill>
                <a:srgbClr val="0070C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2" y="1474353"/>
            <a:ext cx="4507427" cy="2688337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4710067" y="1124744"/>
            <a:ext cx="4248472" cy="165628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Los indicadores océano – atmosféricos en el pacífico tropical se encuentran en el rango de neutralidad, es altamente probable que se mantenga esta condición lo que resta del primer semestre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4727917" y="3068960"/>
            <a:ext cx="4248472" cy="1674801"/>
          </a:xfrm>
          <a:prstGeom prst="roundRect">
            <a:avLst/>
          </a:prstGeom>
          <a:ln w="38100">
            <a:solidFill>
              <a:srgbClr val="00AEE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Para el segundo semestre se mantiene la vigilancia, dado que algunos modelos indican retorno de condiciones “El Niño” a partir de Julio, sin embargo la probabilidad no es significativa aún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702" y="5085184"/>
            <a:ext cx="8707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En Bogotá </a:t>
            </a:r>
            <a:r>
              <a:rPr lang="es-ES_tradnl" dirty="0"/>
              <a:t>se pronostica una primera temporada de lluvias con precipitaciones dentro de los rangos típicos para la época del </a:t>
            </a:r>
            <a:r>
              <a:rPr lang="es-ES_tradnl" dirty="0" smtClean="0"/>
              <a:t>año</a:t>
            </a:r>
            <a:endParaRPr lang="es-ES" dirty="0"/>
          </a:p>
          <a:p>
            <a:pPr algn="ctr"/>
            <a:endParaRPr lang="es-E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5805264"/>
            <a:ext cx="9124950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"/>
          <a:stretch/>
        </p:blipFill>
        <p:spPr>
          <a:xfrm>
            <a:off x="4865558" y="1196752"/>
            <a:ext cx="3615186" cy="2406916"/>
          </a:xfrm>
          <a:prstGeom prst="rect">
            <a:avLst/>
          </a:prstGeom>
          <a:ln>
            <a:noFill/>
          </a:ln>
        </p:spPr>
      </p:pic>
      <p:pic>
        <p:nvPicPr>
          <p:cNvPr id="16" name="Imagen 15" descr="\\vnas1\HOME\Preparativos y Respuesta\Fotos\lluvias\CLARET 25 Marzo 2017 Calle 47 sur - 27 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7" y="1212109"/>
            <a:ext cx="3521517" cy="2391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6815490" y="3229720"/>
            <a:ext cx="1650180" cy="356592"/>
          </a:xfrm>
          <a:prstGeom prst="rect">
            <a:avLst/>
          </a:prstGeom>
          <a:solidFill>
            <a:srgbClr val="419FE2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Título 1"/>
          <p:cNvSpPr txBox="1">
            <a:spLocks/>
          </p:cNvSpPr>
          <p:nvPr/>
        </p:nvSpPr>
        <p:spPr bwMode="auto">
          <a:xfrm>
            <a:off x="0" y="115888"/>
            <a:ext cx="9124950" cy="642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Fenómenos asociados con la temporada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906009" y="3261484"/>
            <a:ext cx="1559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INUNDACIONES</a:t>
            </a:r>
            <a:endParaRPr lang="es-E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4"/>
          <a:srcRect l="2380" t="4305" r="3791"/>
          <a:stretch/>
        </p:blipFill>
        <p:spPr>
          <a:xfrm>
            <a:off x="4865558" y="4007563"/>
            <a:ext cx="3615186" cy="2587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2" descr="http://www.eltiempo.com/contenido/bogota/IMAGEN/IMAGEN-16534298-2.jpg"/>
          <p:cNvPicPr>
            <a:picLocks noChangeAspect="1" noChangeArrowheads="1"/>
          </p:cNvPicPr>
          <p:nvPr/>
        </p:nvPicPr>
        <p:blipFill rotWithShape="1">
          <a:blip r:embed="rId5"/>
          <a:srcRect l="2081" t="7662" r="34429"/>
          <a:stretch/>
        </p:blipFill>
        <p:spPr bwMode="auto">
          <a:xfrm>
            <a:off x="563984" y="3957325"/>
            <a:ext cx="3502750" cy="2637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8" name="Rectángulo 17"/>
          <p:cNvSpPr/>
          <p:nvPr/>
        </p:nvSpPr>
        <p:spPr>
          <a:xfrm>
            <a:off x="551556" y="3244184"/>
            <a:ext cx="2151468" cy="341887"/>
          </a:xfrm>
          <a:prstGeom prst="rect">
            <a:avLst/>
          </a:prstGeom>
          <a:solidFill>
            <a:srgbClr val="419FE2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53323" y="3266353"/>
            <a:ext cx="21739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ENCHARCAMIENTOS</a:t>
            </a:r>
            <a:endParaRPr lang="es-ES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65775" y="6237057"/>
            <a:ext cx="2504399" cy="358201"/>
          </a:xfrm>
          <a:prstGeom prst="rect">
            <a:avLst/>
          </a:prstGeom>
          <a:solidFill>
            <a:srgbClr val="419FE2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543297" y="6287481"/>
            <a:ext cx="290880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TORMENTAS ELECTRICAS</a:t>
            </a:r>
            <a:endParaRPr lang="es-CO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490820" y="6239476"/>
            <a:ext cx="1974850" cy="356592"/>
          </a:xfrm>
          <a:prstGeom prst="rect">
            <a:avLst/>
          </a:prstGeom>
          <a:solidFill>
            <a:srgbClr val="419FE2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6511507" y="6288291"/>
            <a:ext cx="1974850" cy="3079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400" b="1" dirty="0">
                <a:solidFill>
                  <a:schemeClr val="bg1"/>
                </a:solidFill>
                <a:cs typeface="Arial" panose="020B0604020202020204" pitchFamily="34" charset="0"/>
              </a:rPr>
              <a:t>CAÍDA DE ÁRBOLES</a:t>
            </a:r>
            <a:endParaRPr lang="es-CO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5805264"/>
            <a:ext cx="9124950" cy="1052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 descr="IMAGEN-3801870-2[1]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98584"/>
            <a:ext cx="4392488" cy="272980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Rectángulo 21"/>
          <p:cNvSpPr/>
          <p:nvPr/>
        </p:nvSpPr>
        <p:spPr>
          <a:xfrm>
            <a:off x="5027409" y="1098924"/>
            <a:ext cx="1488807" cy="341887"/>
          </a:xfrm>
          <a:prstGeom prst="rect">
            <a:avLst/>
          </a:prstGeom>
          <a:solidFill>
            <a:srgbClr val="419FE2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ítulo 1"/>
          <p:cNvSpPr txBox="1">
            <a:spLocks/>
          </p:cNvSpPr>
          <p:nvPr/>
        </p:nvSpPr>
        <p:spPr bwMode="auto">
          <a:xfrm>
            <a:off x="-472429" y="156816"/>
            <a:ext cx="9683750" cy="72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es-ES_tradnl" altLang="es-ES_tradnl" sz="3200" b="1">
              <a:solidFill>
                <a:schemeClr val="bg1"/>
              </a:solidFill>
              <a:latin typeface="Arial Rounded MT Bold" panose="020F0704030504030204" pitchFamily="34" charset="0"/>
              <a:ea typeface="Arial Rounded MT Bold" panose="020F0704030504030204" pitchFamily="34" charset="0"/>
              <a:cs typeface="Arial Rounded MT Bold" panose="020F0704030504030204" pitchFamily="34" charset="0"/>
            </a:endParaRPr>
          </a:p>
        </p:txBody>
      </p:sp>
      <p:sp>
        <p:nvSpPr>
          <p:cNvPr id="22532" name="Título 1"/>
          <p:cNvSpPr txBox="1">
            <a:spLocks/>
          </p:cNvSpPr>
          <p:nvPr/>
        </p:nvSpPr>
        <p:spPr bwMode="auto">
          <a:xfrm>
            <a:off x="34924" y="-99392"/>
            <a:ext cx="8883349" cy="68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ES_tradnl" altLang="es-ES_tradnl" sz="3600" b="1" dirty="0">
                <a:solidFill>
                  <a:schemeClr val="bg1"/>
                </a:solidFill>
                <a:ea typeface="Arial Rounded MT Bold" panose="020F0704030504030204" pitchFamily="34" charset="0"/>
                <a:cs typeface="Arial" panose="020B0604020202020204" pitchFamily="34" charset="0"/>
              </a:rPr>
              <a:t>Fenómenos asociados con la temporada</a:t>
            </a:r>
          </a:p>
        </p:txBody>
      </p:sp>
      <p:sp>
        <p:nvSpPr>
          <p:cNvPr id="22538" name="Rectángulo 12"/>
          <p:cNvSpPr>
            <a:spLocks noChangeArrowheads="1"/>
          </p:cNvSpPr>
          <p:nvPr/>
        </p:nvSpPr>
        <p:spPr bwMode="auto">
          <a:xfrm>
            <a:off x="5088636" y="1098924"/>
            <a:ext cx="13821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CO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GRANIZADAS</a:t>
            </a:r>
            <a:endParaRPr lang="es-CO" altLang="es-CO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2541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31" y="3953745"/>
            <a:ext cx="3667125" cy="2638425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23" name="Rectángulo 22"/>
          <p:cNvSpPr/>
          <p:nvPr/>
        </p:nvSpPr>
        <p:spPr>
          <a:xfrm>
            <a:off x="5009331" y="3951209"/>
            <a:ext cx="1488807" cy="269879"/>
          </a:xfrm>
          <a:prstGeom prst="rect">
            <a:avLst/>
          </a:prstGeom>
          <a:solidFill>
            <a:srgbClr val="419FE2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43" name="Rectángulo 17"/>
          <p:cNvSpPr>
            <a:spLocks noChangeArrowheads="1"/>
          </p:cNvSpPr>
          <p:nvPr/>
        </p:nvSpPr>
        <p:spPr bwMode="auto">
          <a:xfrm>
            <a:off x="5061896" y="3933056"/>
            <a:ext cx="13874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CO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VENDAVALES</a:t>
            </a:r>
            <a:endParaRPr lang="es-CO" altLang="es-CO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blob:https://web.whatsapp.com/9f0b9643-c01b-433b-9c71-4ee8232b3a2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3" name="AutoShape 4" descr="blob:https://web.whatsapp.com/9f0b9643-c01b-433b-9c71-4ee8232b3a2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64" y="3926548"/>
            <a:ext cx="3823982" cy="2665622"/>
          </a:xfrm>
          <a:prstGeom prst="rect">
            <a:avLst/>
          </a:prstGeom>
          <a:effectLst/>
        </p:spPr>
      </p:pic>
      <p:sp>
        <p:nvSpPr>
          <p:cNvPr id="18" name="Rectángulo 17"/>
          <p:cNvSpPr/>
          <p:nvPr/>
        </p:nvSpPr>
        <p:spPr>
          <a:xfrm>
            <a:off x="559848" y="3933056"/>
            <a:ext cx="2644000" cy="307777"/>
          </a:xfrm>
          <a:prstGeom prst="rect">
            <a:avLst/>
          </a:prstGeom>
          <a:solidFill>
            <a:srgbClr val="419FE2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6" name="Rectángulo 10"/>
          <p:cNvSpPr>
            <a:spLocks noChangeArrowheads="1"/>
          </p:cNvSpPr>
          <p:nvPr/>
        </p:nvSpPr>
        <p:spPr bwMode="auto">
          <a:xfrm>
            <a:off x="569539" y="3955976"/>
            <a:ext cx="26343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ES" altLang="es-CO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MOVIMIENTOS EN MASA</a:t>
            </a:r>
            <a:endParaRPr lang="es-CO" altLang="es-CO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 bwMode="auto">
          <a:xfrm>
            <a:off x="78318" y="-27384"/>
            <a:ext cx="8886169" cy="58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s-CO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Emergencias por movimientos </a:t>
            </a:r>
            <a:r>
              <a:rPr lang="es-CO" sz="3600" b="1" dirty="0">
                <a:solidFill>
                  <a:schemeClr val="bg1"/>
                </a:solidFill>
                <a:cs typeface="Arial" panose="020B0604020202020204" pitchFamily="34" charset="0"/>
              </a:rPr>
              <a:t>en m</a:t>
            </a:r>
            <a:r>
              <a:rPr lang="es-CO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asa 2016</a:t>
            </a:r>
            <a:endParaRPr lang="es-ES_tradnl" altLang="es-ES_tradnl" sz="3600" b="1" dirty="0">
              <a:solidFill>
                <a:schemeClr val="bg1"/>
              </a:solidFill>
              <a:ea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4" name="Imagen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37"/>
          <a:stretch/>
        </p:blipFill>
        <p:spPr bwMode="auto">
          <a:xfrm>
            <a:off x="251499" y="1772816"/>
            <a:ext cx="8712968" cy="36472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5580112" y="1565082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Enero – Diciembre</a:t>
            </a:r>
            <a:endParaRPr lang="es-CO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4852</TotalTime>
  <Words>2436</Words>
  <Application>Microsoft Office PowerPoint</Application>
  <PresentationFormat>Presentación en pantalla (4:3)</PresentationFormat>
  <Paragraphs>647</Paragraphs>
  <Slides>46</Slides>
  <Notes>7</Notes>
  <HiddenSlides>0</HiddenSlides>
  <MMClips>3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6" baseType="lpstr">
      <vt:lpstr>MS PGothic</vt:lpstr>
      <vt:lpstr>MS PGothic</vt:lpstr>
      <vt:lpstr>Arial</vt:lpstr>
      <vt:lpstr>Arial Narrow</vt:lpstr>
      <vt:lpstr>Arial Rounded MT Bold</vt:lpstr>
      <vt:lpstr>Calibri</vt:lpstr>
      <vt:lpstr>Calibri Light</vt:lpstr>
      <vt:lpstr>Times New Roman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DISTRITAL DE GESTIÓN DE RIESGOS Y CAMBIO CLIMÁTICO</dc:title>
  <dc:creator>Ing. Sandra Martinez Rueda</dc:creator>
  <cp:lastModifiedBy>Jorge Suarez Stevenson</cp:lastModifiedBy>
  <cp:revision>360</cp:revision>
  <cp:lastPrinted>2012-06-05T16:01:46Z</cp:lastPrinted>
  <dcterms:created xsi:type="dcterms:W3CDTF">2016-02-21T02:36:41Z</dcterms:created>
  <dcterms:modified xsi:type="dcterms:W3CDTF">2017-03-31T15:04:19Z</dcterms:modified>
</cp:coreProperties>
</file>